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4"/>
  </p:sldMasterIdLst>
  <p:notesMasterIdLst>
    <p:notesMasterId r:id="rId13"/>
  </p:notesMasterIdLst>
  <p:sldIdLst>
    <p:sldId id="261" r:id="rId5"/>
    <p:sldId id="263" r:id="rId6"/>
    <p:sldId id="268" r:id="rId7"/>
    <p:sldId id="265" r:id="rId8"/>
    <p:sldId id="264" r:id="rId9"/>
    <p:sldId id="269" r:id="rId10"/>
    <p:sldId id="270" r:id="rId11"/>
    <p:sldId id="267" r:id="rId12"/>
  </p:sldIdLst>
  <p:sldSz cx="9144000" cy="6858000" type="screen4x3"/>
  <p:notesSz cx="6808788" cy="9940925"/>
  <p:defaultTex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te Sweeney" initials="K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776"/>
    <a:srgbClr val="00B092"/>
    <a:srgbClr val="00AE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97" autoAdjust="0"/>
    <p:restoredTop sz="94707" autoAdjust="0"/>
  </p:normalViewPr>
  <p:slideViewPr>
    <p:cSldViewPr>
      <p:cViewPr varScale="1">
        <p:scale>
          <a:sx n="108" d="100"/>
          <a:sy n="108" d="100"/>
        </p:scale>
        <p:origin x="180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7046"/>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56737" y="0"/>
            <a:ext cx="2950475" cy="497046"/>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6949E6C6-4B8F-4672-8CF4-FB16948CBE13}" type="datetimeFigureOut">
              <a:rPr lang="en-US"/>
              <a:pPr>
                <a:defRPr/>
              </a:pPr>
              <a:t>11/28/2018</a:t>
            </a:fld>
            <a:endParaRPr lang="en-US"/>
          </a:p>
        </p:txBody>
      </p:sp>
      <p:sp>
        <p:nvSpPr>
          <p:cNvPr id="4" name="Slide Image Placeholder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0879" y="4721940"/>
            <a:ext cx="5447030" cy="4473416"/>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42154"/>
            <a:ext cx="2950475" cy="497046"/>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56737" y="9442154"/>
            <a:ext cx="2950475" cy="497046"/>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9AE0CBF3-2A0A-4409-B599-FEFEAF974B88}" type="slidenum">
              <a:rPr lang="en-US"/>
              <a:pPr>
                <a:defRPr/>
              </a:pPr>
              <a:t>‹#›</a:t>
            </a:fld>
            <a:endParaRPr lang="en-US"/>
          </a:p>
        </p:txBody>
      </p:sp>
    </p:spTree>
    <p:extLst>
      <p:ext uri="{BB962C8B-B14F-4D97-AF65-F5344CB8AC3E}">
        <p14:creationId xmlns:p14="http://schemas.microsoft.com/office/powerpoint/2010/main" val="32551710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ヒラギノ角ゴ Pro W3" pitchFamily="84" charset="-128"/>
        <a:cs typeface="ヒラギノ角ゴ Pro W3" pitchFamily="84" charset="-128"/>
      </a:defRPr>
    </a:lvl1pPr>
    <a:lvl2pPr marL="4572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2pPr>
    <a:lvl3pPr marL="9144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3pPr>
    <a:lvl4pPr marL="13716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4pPr>
    <a:lvl5pPr marL="18288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mailto:publications@phe.gov.uk"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userDrawn="1"/>
        </p:nvSpPr>
        <p:spPr>
          <a:xfrm>
            <a:off x="0" y="2133303"/>
            <a:ext cx="9144000" cy="4724697"/>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 name="Rectangle 4"/>
          <p:cNvSpPr>
            <a:spLocks noChangeArrowheads="1"/>
          </p:cNvSpPr>
          <p:nvPr userDrawn="1"/>
        </p:nvSpPr>
        <p:spPr bwMode="auto">
          <a:xfrm>
            <a:off x="0" y="1988840"/>
            <a:ext cx="9144000" cy="144463"/>
          </a:xfrm>
          <a:prstGeom prst="rect">
            <a:avLst/>
          </a:prstGeom>
          <a:solidFill>
            <a:srgbClr val="00AE9E"/>
          </a:solidFill>
          <a:ln w="9525">
            <a:noFill/>
            <a:miter lim="800000"/>
            <a:headEnd/>
            <a:tailEnd/>
          </a:ln>
        </p:spPr>
        <p:txBody>
          <a:bodyPr anchor="ctr">
            <a:prstTxWarp prst="textNoShape">
              <a:avLst/>
            </a:prstTxWarp>
          </a:bodyPr>
          <a:lstStyle/>
          <a:p>
            <a:pPr algn="ctr" fontAlgn="auto">
              <a:spcBef>
                <a:spcPts val="0"/>
              </a:spcBef>
              <a:spcAft>
                <a:spcPts val="0"/>
              </a:spcAft>
              <a:defRPr/>
            </a:pPr>
            <a:endParaRPr lang="en-US" sz="1800">
              <a:solidFill>
                <a:schemeClr val="lt1"/>
              </a:solidFill>
              <a:latin typeface="+mn-lt"/>
              <a:ea typeface="+mn-ea"/>
              <a:cs typeface="+mn-cs"/>
            </a:endParaRPr>
          </a:p>
        </p:txBody>
      </p:sp>
      <p:sp>
        <p:nvSpPr>
          <p:cNvPr id="2" name="Title 1"/>
          <p:cNvSpPr>
            <a:spLocks noGrp="1"/>
          </p:cNvSpPr>
          <p:nvPr>
            <p:ph type="ctrTitle"/>
          </p:nvPr>
        </p:nvSpPr>
        <p:spPr>
          <a:xfrm>
            <a:off x="558000" y="2492896"/>
            <a:ext cx="7633648" cy="1724503"/>
          </a:xfrm>
          <a:ln>
            <a:noFill/>
          </a:ln>
        </p:spPr>
        <p:txBody>
          <a:bodyPr anchor="t">
            <a:noAutofit/>
          </a:bodyPr>
          <a:lstStyle>
            <a:lvl1pPr algn="l">
              <a:defRPr sz="4500" baseline="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558000" y="6021288"/>
            <a:ext cx="7633648" cy="338336"/>
          </a:xfrm>
        </p:spPr>
        <p:txBody>
          <a:bodyPr anchor="b">
            <a:normAutofit/>
          </a:bodyPr>
          <a:lstStyle>
            <a:lvl1pPr marL="0" indent="0" algn="l">
              <a:spcBef>
                <a:spcPts val="0"/>
              </a:spcBef>
              <a:buNone/>
              <a:defRPr sz="2000" b="0" i="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9" name="Picture 8" descr="\\colhpafil004\Colindale_Data\HQ Group and LARS\Group Data\Design\Branding and logos\PHE logos with strapline\Small without Old French text\PHE small logo for A4.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3674110" cy="181229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1 lin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62702" y="548680"/>
            <a:ext cx="8028000" cy="648072"/>
          </a:xfrm>
        </p:spPr>
        <p:txBody>
          <a:bodyPr anchor="t" anchorCtr="0"/>
          <a:lstStyle>
            <a:lvl1pPr>
              <a:defRPr sz="4000" baseline="0">
                <a:solidFill>
                  <a:srgbClr val="00AE9E"/>
                </a:solidFill>
                <a:latin typeface="Arial" pitchFamily="34" charset="0"/>
              </a:defRPr>
            </a:lvl1pPr>
          </a:lstStyle>
          <a:p>
            <a:r>
              <a:rPr lang="en-US" dirty="0"/>
              <a:t>Click to edit Master title style</a:t>
            </a:r>
          </a:p>
        </p:txBody>
      </p:sp>
      <p:sp>
        <p:nvSpPr>
          <p:cNvPr id="3" name="Content Placeholder 2"/>
          <p:cNvSpPr>
            <a:spLocks noGrp="1"/>
          </p:cNvSpPr>
          <p:nvPr>
            <p:ph idx="1" hasCustomPrompt="1"/>
          </p:nvPr>
        </p:nvSpPr>
        <p:spPr>
          <a:xfrm>
            <a:off x="558000" y="1412776"/>
            <a:ext cx="8028000" cy="4739679"/>
          </a:xfrm>
        </p:spPr>
        <p:txBody>
          <a:bodyPr/>
          <a:lstStyle>
            <a:lvl1pPr marL="4763" indent="-4763">
              <a:lnSpc>
                <a:spcPct val="114000"/>
              </a:lnSpc>
              <a:spcBef>
                <a:spcPts val="0"/>
              </a:spcBef>
              <a:defRPr sz="1800" b="0" baseline="0">
                <a:solidFill>
                  <a:schemeClr val="tx1"/>
                </a:solidFill>
              </a:defRPr>
            </a:lvl1pPr>
          </a:lstStyle>
          <a:p>
            <a:pPr lvl="0"/>
            <a:r>
              <a:rPr lang="en-US" dirty="0"/>
              <a:t>Text should be 12-18pt Arial. Do not use other fonts.</a:t>
            </a:r>
          </a:p>
          <a:p>
            <a:pPr lvl="0"/>
            <a:endParaRPr lang="en-US" b="1" dirty="0">
              <a:latin typeface="Arial" pitchFamily="84" charset="0"/>
            </a:endParaRPr>
          </a:p>
          <a:p>
            <a:pPr lvl="0"/>
            <a:r>
              <a:rPr lang="en-US" b="1" dirty="0">
                <a:latin typeface="Arial" pitchFamily="84" charset="0"/>
              </a:rPr>
              <a:t>Note</a:t>
            </a:r>
          </a:p>
          <a:p>
            <a:pPr lvl="0"/>
            <a:r>
              <a:rPr lang="en-US" dirty="0">
                <a:latin typeface="Arial" pitchFamily="84" charset="0"/>
              </a:rPr>
              <a:t>This template should NOT be used to create publications, as this may mean</a:t>
            </a:r>
          </a:p>
          <a:p>
            <a:pPr lvl="0"/>
            <a:r>
              <a:rPr lang="en-US" dirty="0">
                <a:latin typeface="Arial" pitchFamily="84" charset="0"/>
              </a:rPr>
              <a:t>publication on GOV.UK will not be possible. </a:t>
            </a:r>
          </a:p>
          <a:p>
            <a:pPr lvl="0"/>
            <a:endParaRPr lang="en-US" dirty="0">
              <a:latin typeface="Arial" pitchFamily="84" charset="0"/>
            </a:endParaRPr>
          </a:p>
          <a:p>
            <a:pPr lvl="0"/>
            <a:r>
              <a:rPr lang="en-US" dirty="0">
                <a:latin typeface="Arial" pitchFamily="84" charset="0"/>
              </a:rPr>
              <a:t>Please contact </a:t>
            </a:r>
            <a:r>
              <a:rPr lang="en-US" dirty="0">
                <a:latin typeface="Arial" pitchFamily="84" charset="0"/>
                <a:hlinkClick r:id="rId2"/>
              </a:rPr>
              <a:t>publications@phe.gov.uk</a:t>
            </a:r>
            <a:r>
              <a:rPr lang="en-US" dirty="0">
                <a:latin typeface="Arial" pitchFamily="84" charset="0"/>
              </a:rPr>
              <a:t> for more details</a:t>
            </a:r>
          </a:p>
          <a:p>
            <a:pPr lvl="0"/>
            <a:endParaRPr lang="en-US" dirty="0"/>
          </a:p>
        </p:txBody>
      </p:sp>
      <p:sp>
        <p:nvSpPr>
          <p:cNvPr id="5" name="Slide Number Placeholder 5"/>
          <p:cNvSpPr>
            <a:spLocks noGrp="1"/>
          </p:cNvSpPr>
          <p:nvPr>
            <p:ph type="sldNum" sz="quarter" idx="10"/>
          </p:nvPr>
        </p:nvSpPr>
        <p:spPr>
          <a:xfrm>
            <a:off x="0" y="6308725"/>
            <a:ext cx="9144000" cy="549275"/>
          </a:xfrm>
        </p:spPr>
        <p:txBody>
          <a:bodyPr/>
          <a:lstStyle>
            <a:lvl1pPr>
              <a:defRPr/>
            </a:lvl1pPr>
          </a:lstStyle>
          <a:p>
            <a:pPr marL="531813">
              <a:defRPr/>
            </a:pPr>
            <a:r>
              <a:rPr lang="en-US" dirty="0"/>
              <a:t>  </a:t>
            </a:r>
            <a:fld id="{2565FA6D-D4C8-4C4C-AC4B-3269734D34D8}" type="slidenum">
              <a:rPr lang="en-US" smtClean="0"/>
              <a:pPr marL="531813">
                <a:defRPr/>
              </a:pPr>
              <a:t>‹#›</a:t>
            </a:fld>
            <a:endParaRPr lang="en-US" dirty="0"/>
          </a:p>
        </p:txBody>
      </p:sp>
      <p:sp>
        <p:nvSpPr>
          <p:cNvPr id="6" name="Footer Placeholder 5"/>
          <p:cNvSpPr>
            <a:spLocks noGrp="1"/>
          </p:cNvSpPr>
          <p:nvPr>
            <p:ph type="ftr" sz="quarter" idx="11"/>
          </p:nvPr>
        </p:nvSpPr>
        <p:spPr/>
        <p:txBody>
          <a:bodyPr/>
          <a:lstStyle>
            <a:lvl1pPr marL="173038" indent="0" algn="l">
              <a:defRPr sz="1200" baseline="0">
                <a:solidFill>
                  <a:schemeClr val="bg1"/>
                </a:solidFill>
                <a:latin typeface="Arial" pitchFamily="34" charset="0"/>
              </a:defRPr>
            </a:lvl1pPr>
          </a:lstStyle>
          <a:p>
            <a:pPr>
              <a:defRPr/>
            </a:pPr>
            <a:r>
              <a:rPr lang="en-US"/>
              <a:t>Local Alcohol Profiles for England</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57213" y="274638"/>
            <a:ext cx="8029575" cy="1143000"/>
          </a:xfrm>
          <a:prstGeom prst="rect">
            <a:avLst/>
          </a:prstGeom>
        </p:spPr>
        <p:txBody>
          <a:bodyPr vert="horz" lIns="0" tIns="0" rIns="0" bIns="0" rtlCol="0" anchor="ctr">
            <a:normAutofit/>
          </a:bodyPr>
          <a:lstStyle/>
          <a:p>
            <a:r>
              <a:rPr lang="en-US" dirty="0"/>
              <a:t>Click to edit Master title style</a:t>
            </a:r>
          </a:p>
        </p:txBody>
      </p:sp>
      <p:sp>
        <p:nvSpPr>
          <p:cNvPr id="1027" name="Text Placeholder 2"/>
          <p:cNvSpPr>
            <a:spLocks noGrp="1"/>
          </p:cNvSpPr>
          <p:nvPr>
            <p:ph type="body" idx="1"/>
          </p:nvPr>
        </p:nvSpPr>
        <p:spPr bwMode="auto">
          <a:xfrm>
            <a:off x="557213" y="1600200"/>
            <a:ext cx="8029575" cy="45259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3"/>
            <a:r>
              <a:rPr lang="en-US" dirty="0"/>
              <a:t>Third level</a:t>
            </a:r>
          </a:p>
          <a:p>
            <a:pPr lvl="4"/>
            <a:r>
              <a:rPr lang="en-US" dirty="0"/>
              <a:t>Fourth level</a:t>
            </a:r>
          </a:p>
          <a:p>
            <a:pPr lvl="5"/>
            <a:r>
              <a:rPr lang="en-US" dirty="0"/>
              <a:t>Fifth level</a:t>
            </a:r>
          </a:p>
        </p:txBody>
      </p:sp>
      <p:sp>
        <p:nvSpPr>
          <p:cNvPr id="7" name="Slide Number Placeholder 5"/>
          <p:cNvSpPr>
            <a:spLocks noGrp="1"/>
          </p:cNvSpPr>
          <p:nvPr>
            <p:ph type="sldNum" sz="quarter" idx="4"/>
          </p:nvPr>
        </p:nvSpPr>
        <p:spPr>
          <a:xfrm>
            <a:off x="0" y="6308725"/>
            <a:ext cx="9144000" cy="549275"/>
          </a:xfrm>
          <a:prstGeom prst="rect">
            <a:avLst/>
          </a:prstGeom>
          <a:solidFill>
            <a:schemeClr val="bg2"/>
          </a:solidFill>
        </p:spPr>
        <p:txBody>
          <a:bodyPr vert="horz" wrap="square" lIns="0" tIns="0" rIns="91440" bIns="0" numCol="1" anchor="ctr" anchorCtr="0" compatLnSpc="1">
            <a:prstTxWarp prst="textNoShape">
              <a:avLst/>
            </a:prstTxWarp>
          </a:bodyPr>
          <a:lstStyle>
            <a:lvl1pPr>
              <a:defRPr sz="1200">
                <a:solidFill>
                  <a:schemeClr val="bg1"/>
                </a:solidFill>
              </a:defRPr>
            </a:lvl1pPr>
          </a:lstStyle>
          <a:p>
            <a:pPr>
              <a:defRPr/>
            </a:pPr>
            <a:r>
              <a:rPr lang="en-US" dirty="0"/>
              <a:t>  </a:t>
            </a:r>
            <a:fld id="{45F8D313-CCBE-49D6-A3BC-57B1848DFB52}" type="slidenum">
              <a:rPr lang="en-US" smtClean="0"/>
              <a:pPr>
                <a:defRPr/>
              </a:pPr>
              <a:t>‹#›</a:t>
            </a:fld>
            <a:r>
              <a:rPr lang="en-US" dirty="0"/>
              <a:t> </a:t>
            </a:r>
          </a:p>
        </p:txBody>
      </p:sp>
      <p:sp>
        <p:nvSpPr>
          <p:cNvPr id="6" name="Footer Placeholder 5"/>
          <p:cNvSpPr>
            <a:spLocks noGrp="1"/>
          </p:cNvSpPr>
          <p:nvPr>
            <p:ph type="ftr" sz="quarter" idx="3"/>
          </p:nvPr>
        </p:nvSpPr>
        <p:spPr>
          <a:xfrm>
            <a:off x="900113" y="6308725"/>
            <a:ext cx="8064375" cy="549275"/>
          </a:xfrm>
          <a:prstGeom prst="rect">
            <a:avLst/>
          </a:prstGeom>
        </p:spPr>
        <p:txBody>
          <a:bodyPr vert="horz" lIns="0" tIns="0" rIns="0" bIns="0" rtlCol="0" anchor="ctr"/>
          <a:lstStyle>
            <a:lvl1pPr algn="l" fontAlgn="auto">
              <a:spcBef>
                <a:spcPts val="0"/>
              </a:spcBef>
              <a:spcAft>
                <a:spcPts val="0"/>
              </a:spcAft>
              <a:defRPr sz="1200" baseline="0">
                <a:solidFill>
                  <a:schemeClr val="bg1"/>
                </a:solidFill>
                <a:latin typeface="Arial" pitchFamily="34" charset="0"/>
                <a:ea typeface="+mn-ea"/>
                <a:cs typeface="+mn-cs"/>
              </a:defRPr>
            </a:lvl1pPr>
          </a:lstStyle>
          <a:p>
            <a:pPr>
              <a:defRPr/>
            </a:pPr>
            <a:r>
              <a:rPr lang="en-US"/>
              <a:t>Local Alcohol Profiles for England</a:t>
            </a:r>
            <a:endParaRPr lang="en-US" dirty="0"/>
          </a:p>
        </p:txBody>
      </p:sp>
    </p:spTree>
  </p:cSld>
  <p:clrMap bg1="lt1" tx1="dk1" bg2="lt2" tx2="dk2" accent1="accent1" accent2="accent2" accent3="accent3" accent4="accent4" accent5="accent5" accent6="accent6" hlink="hlink" folHlink="folHlink"/>
  <p:sldLayoutIdLst>
    <p:sldLayoutId id="2147483754" r:id="rId1"/>
    <p:sldLayoutId id="2147483755" r:id="rId2"/>
  </p:sldLayoutIdLst>
  <p:hf hdr="0" dt="0"/>
  <p:txStyles>
    <p:titleStyle>
      <a:lvl1pPr algn="l" rtl="0" eaLnBrk="0" fontAlgn="base" hangingPunct="0">
        <a:spcBef>
          <a:spcPct val="0"/>
        </a:spcBef>
        <a:spcAft>
          <a:spcPct val="0"/>
        </a:spcAft>
        <a:defRPr sz="4000" kern="1200" spc="-150">
          <a:solidFill>
            <a:srgbClr val="00AE9E"/>
          </a:solidFill>
          <a:latin typeface="+mj-lt"/>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p:titleStyle>
    <p:bodyStyle>
      <a:lvl1pPr marL="342900" indent="-342900" algn="l" rtl="0" eaLnBrk="0" fontAlgn="base" hangingPunct="0">
        <a:spcBef>
          <a:spcPts val="1200"/>
        </a:spcBef>
        <a:spcAft>
          <a:spcPct val="0"/>
        </a:spcAft>
        <a:buFont typeface="Arial" pitchFamily="84" charset="0"/>
        <a:defRPr kern="1200" baseline="0">
          <a:solidFill>
            <a:srgbClr val="00AE9E"/>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ape@phe.gov.uk" TargetMode="External"/><Relationship Id="rId2" Type="http://schemas.openxmlformats.org/officeDocument/2006/relationships/hyperlink" Target="https://fingertips.phe.org.uk/profile/local-alcohol-profiles" TargetMode="External"/><Relationship Id="rId1" Type="http://schemas.openxmlformats.org/officeDocument/2006/relationships/slideLayout" Target="../slideLayouts/slideLayout1.xml"/><Relationship Id="rId4" Type="http://schemas.openxmlformats.org/officeDocument/2006/relationships/hyperlink" Target="http://www.nationalarchives.gov.uk/doc/open-government-licence/version/2/"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fingertips.phe.org.uk/documents/LAPE_2017_User_Guide_071117.pdf" TargetMode="External"/><Relationship Id="rId2" Type="http://schemas.openxmlformats.org/officeDocument/2006/relationships/hyperlink" Target="https://fingertips.phe.org.uk/profile/local-alcohol-profile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fingertips.phe.org.uk/profile/local-alcohol-profiles"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fingertips.phe.org.uk/profile/local-alcohol-profiles/supporting-information/additional-dat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Local Alcohol Profiles for England</a:t>
            </a:r>
            <a:br>
              <a:rPr lang="en-GB" dirty="0"/>
            </a:br>
            <a:r>
              <a:rPr lang="en-GB" sz="2800" dirty="0">
                <a:hlinkClick r:id="rId2"/>
              </a:rPr>
              <a:t>https://fingertips.phe.org.uk/profile/local-alcohol-profiles</a:t>
            </a:r>
            <a:endParaRPr lang="en-GB" sz="2800" dirty="0"/>
          </a:p>
        </p:txBody>
      </p:sp>
      <p:sp>
        <p:nvSpPr>
          <p:cNvPr id="3" name="Subtitle 2"/>
          <p:cNvSpPr>
            <a:spLocks noGrp="1"/>
          </p:cNvSpPr>
          <p:nvPr>
            <p:ph type="subTitle" idx="1"/>
          </p:nvPr>
        </p:nvSpPr>
        <p:spPr>
          <a:xfrm>
            <a:off x="539552" y="5013176"/>
            <a:ext cx="7633648" cy="410344"/>
          </a:xfrm>
        </p:spPr>
        <p:txBody>
          <a:bodyPr>
            <a:normAutofit fontScale="77500" lnSpcReduction="20000"/>
          </a:bodyPr>
          <a:lstStyle/>
          <a:p>
            <a:r>
              <a:rPr lang="en-GB" dirty="0"/>
              <a:t>Responsible statistician: </a:t>
            </a:r>
            <a:r>
              <a:rPr lang="en-GB" dirty="0">
                <a:solidFill>
                  <a:schemeClr val="tx1"/>
                </a:solidFill>
              </a:rPr>
              <a:t>Mark Cook</a:t>
            </a:r>
          </a:p>
          <a:p>
            <a:r>
              <a:rPr lang="en-GB" dirty="0"/>
              <a:t>For queries relating to this document, please contact: </a:t>
            </a:r>
            <a:r>
              <a:rPr lang="en-GB" u="sng" dirty="0">
                <a:hlinkClick r:id="rId3"/>
              </a:rPr>
              <a:t>lape@phe.gov.uk</a:t>
            </a:r>
            <a:r>
              <a:rPr lang="en-GB" u="sng" dirty="0"/>
              <a:t> </a:t>
            </a:r>
          </a:p>
        </p:txBody>
      </p:sp>
      <p:sp>
        <p:nvSpPr>
          <p:cNvPr id="4" name="Subtitle 2"/>
          <p:cNvSpPr txBox="1">
            <a:spLocks/>
          </p:cNvSpPr>
          <p:nvPr/>
        </p:nvSpPr>
        <p:spPr bwMode="auto">
          <a:xfrm>
            <a:off x="539552" y="5661248"/>
            <a:ext cx="7633648" cy="648072"/>
          </a:xfrm>
          <a:prstGeom prst="rect">
            <a:avLst/>
          </a:prstGeom>
          <a:noFill/>
          <a:ln w="9525">
            <a:noFill/>
            <a:miter lim="800000"/>
            <a:headEnd/>
            <a:tailEnd/>
          </a:ln>
        </p:spPr>
        <p:txBody>
          <a:bodyPr vert="horz" wrap="square" lIns="0" tIns="0" rIns="0" bIns="0" numCol="1" anchor="b" anchorCtr="0" compatLnSpc="1">
            <a:prstTxWarp prst="textNoShape">
              <a:avLst/>
            </a:prstTxWarp>
            <a:normAutofit fontScale="55000" lnSpcReduction="20000"/>
          </a:bodyPr>
          <a:lstStyle>
            <a:lvl1pPr marL="0" indent="0" algn="l" rtl="0" eaLnBrk="0" fontAlgn="base" hangingPunct="0">
              <a:spcBef>
                <a:spcPts val="0"/>
              </a:spcBef>
              <a:spcAft>
                <a:spcPct val="0"/>
              </a:spcAft>
              <a:buFont typeface="Arial" pitchFamily="84" charset="0"/>
              <a:buNone/>
              <a:defRPr sz="2000" b="0" i="0" kern="1200" baseline="0">
                <a:solidFill>
                  <a:schemeClr val="bg1"/>
                </a:solidFill>
                <a:latin typeface="Arial" pitchFamily="34" charset="0"/>
                <a:ea typeface="ヒラギノ角ゴ Pro W3" pitchFamily="84" charset="-128"/>
                <a:cs typeface="ヒラギノ角ゴ Pro W3" pitchFamily="84" charset="-128"/>
              </a:defRPr>
            </a:lvl1pPr>
            <a:lvl2pPr marL="457200" indent="0" algn="ctr" rtl="0" eaLnBrk="0" fontAlgn="base" hangingPunct="0">
              <a:spcBef>
                <a:spcPts val="600"/>
              </a:spcBef>
              <a:spcAft>
                <a:spcPct val="0"/>
              </a:spcAft>
              <a:buNone/>
              <a:defRPr kern="1200" baseline="0">
                <a:solidFill>
                  <a:schemeClr val="tx1">
                    <a:tint val="75000"/>
                  </a:schemeClr>
                </a:solidFill>
                <a:latin typeface="Arial" pitchFamily="34" charset="0"/>
                <a:ea typeface="ヒラギノ角ゴ Pro W3" pitchFamily="84" charset="-128"/>
                <a:cs typeface="+mn-cs"/>
              </a:defRPr>
            </a:lvl2pPr>
            <a:lvl3pPr marL="914400" indent="0" algn="ctr" rtl="0" eaLnBrk="0" fontAlgn="base" hangingPunct="0">
              <a:spcBef>
                <a:spcPts val="600"/>
              </a:spcBef>
              <a:spcAft>
                <a:spcPct val="0"/>
              </a:spcAft>
              <a:buFont typeface="Arial" pitchFamily="84" charset="0"/>
              <a:buNone/>
              <a:defRPr kern="1200">
                <a:solidFill>
                  <a:schemeClr val="tx1">
                    <a:tint val="75000"/>
                  </a:schemeClr>
                </a:solidFill>
                <a:latin typeface="Arial" pitchFamily="34" charset="0"/>
                <a:ea typeface="ヒラギノ角ゴ Pro W3" pitchFamily="84" charset="-128"/>
                <a:cs typeface="+mn-cs"/>
              </a:defRPr>
            </a:lvl3pPr>
            <a:lvl4pPr marL="1371600" indent="0" algn="ctr" rtl="0" eaLnBrk="0" fontAlgn="base" hangingPunct="0">
              <a:spcBef>
                <a:spcPts val="600"/>
              </a:spcBef>
              <a:spcAft>
                <a:spcPct val="0"/>
              </a:spcAft>
              <a:buFont typeface="Arial" pitchFamily="34" charset="0"/>
              <a:buNone/>
              <a:defRPr sz="1600" kern="1200">
                <a:solidFill>
                  <a:schemeClr val="tx1">
                    <a:tint val="75000"/>
                  </a:schemeClr>
                </a:solidFill>
                <a:latin typeface="Arial" pitchFamily="34" charset="0"/>
                <a:ea typeface="ヒラギノ角ゴ Pro W3" pitchFamily="84" charset="-128"/>
                <a:cs typeface="+mn-cs"/>
              </a:defRPr>
            </a:lvl4pPr>
            <a:lvl5pPr marL="1828800" indent="0" algn="ctr" rtl="0" eaLnBrk="0" fontAlgn="base" hangingPunct="0">
              <a:spcBef>
                <a:spcPct val="20000"/>
              </a:spcBef>
              <a:spcAft>
                <a:spcPct val="0"/>
              </a:spcAft>
              <a:buFont typeface="Arial" pitchFamily="34" charset="0"/>
              <a:buNone/>
              <a:defRPr sz="1500" kern="1200">
                <a:solidFill>
                  <a:schemeClr val="tx1">
                    <a:tint val="75000"/>
                  </a:schemeClr>
                </a:solidFill>
                <a:latin typeface="Arial" pitchFamily="34" charset="0"/>
                <a:ea typeface="ヒラギノ角ゴ Pro W3" pitchFamily="84" charset="-128"/>
                <a:cs typeface="+mn-cs"/>
              </a:defRPr>
            </a:lvl5pPr>
            <a:lvl6pPr marL="2286000" indent="0" algn="ctr" defTabSz="914400" rtl="0" eaLnBrk="1" latinLnBrk="0" hangingPunct="1">
              <a:spcBef>
                <a:spcPct val="20000"/>
              </a:spcBef>
              <a:buFontTx/>
              <a:buNone/>
              <a:defRPr sz="1400" kern="1200" baseline="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GB" dirty="0"/>
              <a:t>First published: December 2018</a:t>
            </a:r>
          </a:p>
          <a:p>
            <a:r>
              <a:rPr lang="en-GB" dirty="0"/>
              <a:t>© Crown copyright 2018 </a:t>
            </a:r>
          </a:p>
          <a:p>
            <a:r>
              <a:rPr lang="en-GB" dirty="0"/>
              <a:t>Re-use of Crown copyright material (excluding logos) is allowed under the terms of the Open Government Licence, visit </a:t>
            </a:r>
            <a:r>
              <a:rPr lang="en-GB" dirty="0">
                <a:hlinkClick r:id="rId4"/>
              </a:rPr>
              <a:t>www.nationalarchives.gov.uk/doc/open-government-licence/version/2/</a:t>
            </a:r>
            <a:r>
              <a:rPr lang="en-GB" dirty="0"/>
              <a:t> for terms and conditions</a:t>
            </a:r>
            <a:endParaRPr lang="en-GB" u="sn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bwMode="auto">
          <a:xfrm>
            <a:off x="4577269" y="1338521"/>
            <a:ext cx="3941992" cy="4739679"/>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4763" indent="-4763" algn="l" rtl="0" eaLnBrk="0" fontAlgn="base" hangingPunct="0">
              <a:lnSpc>
                <a:spcPct val="114000"/>
              </a:lnSpc>
              <a:spcBef>
                <a:spcPts val="0"/>
              </a:spcBef>
              <a:spcAft>
                <a:spcPct val="0"/>
              </a:spcAft>
              <a:buFont typeface="Arial" pitchFamily="84" charset="0"/>
              <a:defRPr sz="1800" b="0" kern="1200" baseline="0">
                <a:solidFill>
                  <a:schemeClr val="tx1"/>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1450" indent="-171450">
              <a:buFontTx/>
              <a:buChar char="-"/>
            </a:pPr>
            <a:endParaRPr lang="en-GB" sz="1200" dirty="0"/>
          </a:p>
          <a:p>
            <a:pPr marL="171450" indent="-171450">
              <a:buFontTx/>
              <a:buChar char="-"/>
            </a:pPr>
            <a:endParaRPr lang="en-GB" sz="1200" dirty="0"/>
          </a:p>
          <a:p>
            <a:pPr marL="171450" indent="-171450">
              <a:buFontTx/>
              <a:buChar char="-"/>
            </a:pPr>
            <a:endParaRPr lang="en-GB" sz="1200" dirty="0"/>
          </a:p>
          <a:p>
            <a:pPr marL="0" indent="0"/>
            <a:endParaRPr lang="en-GB" sz="1000" b="1" dirty="0">
              <a:solidFill>
                <a:schemeClr val="bg2"/>
              </a:solidFill>
            </a:endParaRPr>
          </a:p>
          <a:p>
            <a:pPr marL="0" indent="0"/>
            <a:endParaRPr lang="en-GB" sz="1000" b="1" dirty="0">
              <a:solidFill>
                <a:schemeClr val="bg2"/>
              </a:solidFill>
            </a:endParaRPr>
          </a:p>
          <a:p>
            <a:pPr marL="0" indent="0"/>
            <a:endParaRPr lang="en-GB" sz="1100" dirty="0"/>
          </a:p>
          <a:p>
            <a:pPr marL="285750" indent="-285750">
              <a:buFontTx/>
              <a:buChar char="-"/>
            </a:pPr>
            <a:endParaRPr lang="en-GB" sz="1000" dirty="0"/>
          </a:p>
        </p:txBody>
      </p:sp>
      <p:sp>
        <p:nvSpPr>
          <p:cNvPr id="2" name="Title 1"/>
          <p:cNvSpPr>
            <a:spLocks noGrp="1"/>
          </p:cNvSpPr>
          <p:nvPr>
            <p:ph type="title"/>
          </p:nvPr>
        </p:nvSpPr>
        <p:spPr/>
        <p:txBody>
          <a:bodyPr>
            <a:normAutofit/>
          </a:bodyPr>
          <a:lstStyle/>
          <a:p>
            <a:r>
              <a:rPr lang="en-GB" sz="2400" dirty="0"/>
              <a:t>Local Alcohol Profiles for England: December 2018</a:t>
            </a:r>
          </a:p>
        </p:txBody>
      </p:sp>
      <p:sp>
        <p:nvSpPr>
          <p:cNvPr id="3" name="Content Placeholder 2"/>
          <p:cNvSpPr>
            <a:spLocks noGrp="1"/>
          </p:cNvSpPr>
          <p:nvPr>
            <p:ph idx="1"/>
          </p:nvPr>
        </p:nvSpPr>
        <p:spPr>
          <a:xfrm>
            <a:off x="539552" y="1268760"/>
            <a:ext cx="3941992" cy="4896544"/>
          </a:xfrm>
        </p:spPr>
        <p:txBody>
          <a:bodyPr/>
          <a:lstStyle/>
          <a:p>
            <a:pPr marL="0" indent="0"/>
            <a:r>
              <a:rPr lang="en-GB" sz="1400" b="1" dirty="0">
                <a:solidFill>
                  <a:schemeClr val="bg2"/>
                </a:solidFill>
              </a:rPr>
              <a:t>Main Findings</a:t>
            </a:r>
          </a:p>
          <a:p>
            <a:pPr marL="0" indent="0"/>
            <a:endParaRPr lang="en-GB" sz="1100" dirty="0"/>
          </a:p>
          <a:p>
            <a:pPr marL="0" indent="0"/>
            <a:r>
              <a:rPr lang="en-GB" sz="1100" b="1" dirty="0">
                <a:solidFill>
                  <a:schemeClr val="accent1"/>
                </a:solidFill>
              </a:rPr>
              <a:t>1.02 Years of life lost due to alcohol-related conditions</a:t>
            </a:r>
          </a:p>
          <a:p>
            <a:pPr marL="0" indent="0"/>
            <a:endParaRPr lang="en-GB" sz="1100" dirty="0"/>
          </a:p>
          <a:p>
            <a:pPr marL="171450" indent="-171450">
              <a:buFont typeface="Wingdings" panose="05000000000000000000" pitchFamily="2" charset="2"/>
              <a:buChar char="§"/>
            </a:pPr>
            <a:r>
              <a:rPr lang="en-GB" sz="1100" dirty="0">
                <a:solidFill>
                  <a:schemeClr val="accent1"/>
                </a:solidFill>
              </a:rPr>
              <a:t>There were over 307,000 potential years of life lost in 2017 due to alcohol consumption.</a:t>
            </a:r>
          </a:p>
          <a:p>
            <a:pPr marL="171450" indent="-171450">
              <a:buFontTx/>
              <a:buChar char="-"/>
            </a:pPr>
            <a:endParaRPr lang="en-GB" sz="1100" b="1" dirty="0">
              <a:solidFill>
                <a:schemeClr val="accent1"/>
              </a:solidFill>
            </a:endParaRPr>
          </a:p>
          <a:p>
            <a:pPr marL="171450" indent="-171450">
              <a:buFont typeface="Wingdings" panose="05000000000000000000" pitchFamily="2" charset="2"/>
              <a:buChar char="§"/>
            </a:pPr>
            <a:r>
              <a:rPr lang="en-GB" sz="1100" dirty="0">
                <a:solidFill>
                  <a:schemeClr val="accent1"/>
                </a:solidFill>
              </a:rPr>
              <a:t>Potential years of life lost for men (219,082) are more than double the number for women (88,137). </a:t>
            </a:r>
          </a:p>
          <a:p>
            <a:pPr marL="0" indent="0"/>
            <a:endParaRPr lang="en-GB" sz="1100" dirty="0">
              <a:solidFill>
                <a:schemeClr val="accent1"/>
              </a:solidFill>
            </a:endParaRPr>
          </a:p>
          <a:p>
            <a:pPr marL="171450" indent="-171450">
              <a:buFont typeface="Wingdings" panose="05000000000000000000" pitchFamily="2" charset="2"/>
              <a:buChar char="§"/>
            </a:pPr>
            <a:r>
              <a:rPr lang="en-GB" sz="1100" dirty="0">
                <a:solidFill>
                  <a:schemeClr val="accent1"/>
                </a:solidFill>
              </a:rPr>
              <a:t>The inequality gradient is particularly steep for years of life lost due to both a higher rate of alcohol-related deaths in more deprived areas and a younger average age at death. </a:t>
            </a:r>
          </a:p>
          <a:p>
            <a:pPr marL="0" indent="0"/>
            <a:endParaRPr lang="en-GB" sz="1100" b="1" dirty="0">
              <a:solidFill>
                <a:schemeClr val="accent1"/>
              </a:solidFill>
            </a:endParaRPr>
          </a:p>
          <a:p>
            <a:pPr marL="0" indent="0"/>
            <a:r>
              <a:rPr lang="en-GB" sz="1100" b="1" dirty="0">
                <a:solidFill>
                  <a:schemeClr val="accent1"/>
                </a:solidFill>
              </a:rPr>
              <a:t>2.01 Alcohol-specific mortality</a:t>
            </a:r>
          </a:p>
          <a:p>
            <a:pPr marL="0" indent="0"/>
            <a:endParaRPr lang="en-GB" sz="1100" dirty="0">
              <a:solidFill>
                <a:schemeClr val="accent1"/>
              </a:solidFill>
            </a:endParaRPr>
          </a:p>
          <a:p>
            <a:pPr marL="171450" indent="-171450">
              <a:buFont typeface="Wingdings" panose="05000000000000000000" pitchFamily="2" charset="2"/>
              <a:buChar char="§"/>
            </a:pPr>
            <a:r>
              <a:rPr lang="en-GB" sz="1100" dirty="0">
                <a:solidFill>
                  <a:schemeClr val="accent1"/>
                </a:solidFill>
              </a:rPr>
              <a:t>There were 16,656 alcohol-specific deaths in England between 2015 and 2017, a rise of 2.8% compared to the previous 3-year period. This is the largest increase since the start of LAPE and also the third successive increase.</a:t>
            </a:r>
            <a:br>
              <a:rPr lang="en-GB" sz="1100" dirty="0">
                <a:solidFill>
                  <a:schemeClr val="accent1"/>
                </a:solidFill>
                <a:highlight>
                  <a:srgbClr val="FFFF00"/>
                </a:highlight>
              </a:rPr>
            </a:br>
            <a:endParaRPr lang="en-GB" sz="1100" dirty="0">
              <a:solidFill>
                <a:schemeClr val="accent1"/>
              </a:solidFill>
              <a:highlight>
                <a:srgbClr val="FFFF00"/>
              </a:highlight>
            </a:endParaRPr>
          </a:p>
          <a:p>
            <a:pPr marL="171450" indent="-171450">
              <a:buFont typeface="Wingdings" panose="05000000000000000000" pitchFamily="2" charset="2"/>
              <a:buChar char="§"/>
            </a:pPr>
            <a:r>
              <a:rPr lang="en-GB" sz="1100" dirty="0">
                <a:solidFill>
                  <a:schemeClr val="accent1"/>
                </a:solidFill>
              </a:rPr>
              <a:t>There is marked variation in alcohol-specific mortality rates across local authorities in England, ranging from 3.0 per 100,000 population in South Oxfordshire to 30.1 per 100,000 population in Blackpool.</a:t>
            </a:r>
            <a:endParaRPr lang="en-GB" sz="1100" dirty="0"/>
          </a:p>
          <a:p>
            <a:pPr marL="0" indent="0"/>
            <a:endParaRPr lang="en-GB" sz="1100" b="1" dirty="0"/>
          </a:p>
          <a:p>
            <a:pPr marL="0" indent="0"/>
            <a:endParaRPr lang="en-GB" sz="1000" b="1" dirty="0">
              <a:solidFill>
                <a:schemeClr val="bg2"/>
              </a:solidFill>
            </a:endParaRPr>
          </a:p>
          <a:p>
            <a:pPr marL="0" indent="0"/>
            <a:endParaRPr lang="en-GB" sz="1000" b="1" dirty="0">
              <a:solidFill>
                <a:schemeClr val="bg2"/>
              </a:solidFill>
            </a:endParaRPr>
          </a:p>
          <a:p>
            <a:pPr marL="0" indent="0"/>
            <a:endParaRPr lang="en-GB" sz="1100" dirty="0"/>
          </a:p>
          <a:p>
            <a:pPr marL="285750" indent="-285750">
              <a:buFontTx/>
              <a:buChar char="-"/>
            </a:pPr>
            <a:endParaRPr lang="en-GB" sz="1000" dirty="0"/>
          </a:p>
          <a:p>
            <a:pPr marL="285750" indent="-285750">
              <a:buFontTx/>
              <a:buChar char="-"/>
            </a:pPr>
            <a:endParaRPr lang="en-GB" sz="1000" dirty="0"/>
          </a:p>
        </p:txBody>
      </p:sp>
      <p:sp>
        <p:nvSpPr>
          <p:cNvPr id="4" name="Slide Number Placeholder 3"/>
          <p:cNvSpPr>
            <a:spLocks noGrp="1"/>
          </p:cNvSpPr>
          <p:nvPr>
            <p:ph type="sldNum" sz="quarter" idx="10"/>
          </p:nvPr>
        </p:nvSpPr>
        <p:spPr/>
        <p:txBody>
          <a:bodyPr/>
          <a:lstStyle/>
          <a:p>
            <a:pPr marL="531813">
              <a:defRPr/>
            </a:pPr>
            <a:r>
              <a:rPr lang="en-US"/>
              <a:t>  </a:t>
            </a:r>
            <a:fld id="{2565FA6D-D4C8-4C4C-AC4B-3269734D34D8}" type="slidenum">
              <a:rPr lang="en-US" smtClean="0"/>
              <a:pPr marL="531813">
                <a:defRPr/>
              </a:pPr>
              <a:t>2</a:t>
            </a:fld>
            <a:endParaRPr lang="en-US" dirty="0"/>
          </a:p>
        </p:txBody>
      </p:sp>
      <p:sp>
        <p:nvSpPr>
          <p:cNvPr id="6" name="TextBox 5"/>
          <p:cNvSpPr txBox="1"/>
          <p:nvPr/>
        </p:nvSpPr>
        <p:spPr>
          <a:xfrm>
            <a:off x="4780116" y="1338521"/>
            <a:ext cx="3536299" cy="1615827"/>
          </a:xfrm>
          <a:prstGeom prst="rect">
            <a:avLst/>
          </a:prstGeom>
          <a:solidFill>
            <a:schemeClr val="bg2"/>
          </a:solidFill>
        </p:spPr>
        <p:txBody>
          <a:bodyPr wrap="square" rtlCol="0">
            <a:spAutoFit/>
          </a:bodyPr>
          <a:lstStyle/>
          <a:p>
            <a:r>
              <a:rPr lang="en-GB" sz="1100" b="1" dirty="0">
                <a:solidFill>
                  <a:schemeClr val="bg1"/>
                </a:solidFill>
              </a:rPr>
              <a:t>What’s new in LAPE?</a:t>
            </a:r>
          </a:p>
          <a:p>
            <a:endParaRPr lang="en-GB" sz="1100" dirty="0">
              <a:solidFill>
                <a:schemeClr val="bg1"/>
              </a:solidFill>
            </a:endParaRPr>
          </a:p>
          <a:p>
            <a:r>
              <a:rPr lang="en-GB" sz="1100" dirty="0">
                <a:solidFill>
                  <a:schemeClr val="bg1"/>
                </a:solidFill>
              </a:rPr>
              <a:t>This update of the Local Alcohol Profiles for England (LAPE) tool will include new data for the following indicators: </a:t>
            </a:r>
            <a:r>
              <a:rPr lang="en-GB" sz="1100" b="1" dirty="0">
                <a:solidFill>
                  <a:schemeClr val="bg1"/>
                </a:solidFill>
              </a:rPr>
              <a:t>years of life lost due to alcohol-related conditions</a:t>
            </a:r>
            <a:r>
              <a:rPr lang="en-GB" sz="1100" dirty="0">
                <a:solidFill>
                  <a:schemeClr val="bg1"/>
                </a:solidFill>
              </a:rPr>
              <a:t> (2017), </a:t>
            </a:r>
            <a:r>
              <a:rPr lang="en-GB" sz="1100" b="1" dirty="0">
                <a:solidFill>
                  <a:schemeClr val="bg1"/>
                </a:solidFill>
              </a:rPr>
              <a:t>alcohol-specific mortality </a:t>
            </a:r>
            <a:r>
              <a:rPr lang="en-GB" sz="1100" dirty="0">
                <a:solidFill>
                  <a:schemeClr val="bg1"/>
                </a:solidFill>
              </a:rPr>
              <a:t>(2015-17), </a:t>
            </a:r>
            <a:r>
              <a:rPr lang="en-GB" sz="1100" b="1" dirty="0">
                <a:solidFill>
                  <a:schemeClr val="bg1"/>
                </a:solidFill>
              </a:rPr>
              <a:t>mortality from chronic liver disease </a:t>
            </a:r>
            <a:r>
              <a:rPr lang="en-GB" sz="1100" dirty="0">
                <a:solidFill>
                  <a:schemeClr val="bg1"/>
                </a:solidFill>
              </a:rPr>
              <a:t>(2015-17), </a:t>
            </a:r>
            <a:r>
              <a:rPr lang="en-GB" sz="1100" b="1" dirty="0">
                <a:solidFill>
                  <a:schemeClr val="bg1"/>
                </a:solidFill>
              </a:rPr>
              <a:t>alcohol-related mortality </a:t>
            </a:r>
            <a:r>
              <a:rPr lang="en-GB" sz="1100" dirty="0">
                <a:solidFill>
                  <a:schemeClr val="bg1"/>
                </a:solidFill>
              </a:rPr>
              <a:t>(2017).</a:t>
            </a:r>
          </a:p>
          <a:p>
            <a:endParaRPr lang="en-GB" sz="1100" dirty="0"/>
          </a:p>
        </p:txBody>
      </p:sp>
      <p:sp>
        <p:nvSpPr>
          <p:cNvPr id="7" name="TextBox 6"/>
          <p:cNvSpPr txBox="1"/>
          <p:nvPr/>
        </p:nvSpPr>
        <p:spPr>
          <a:xfrm>
            <a:off x="4780116" y="3184873"/>
            <a:ext cx="3536299" cy="2462213"/>
          </a:xfrm>
          <a:prstGeom prst="rect">
            <a:avLst/>
          </a:prstGeom>
          <a:solidFill>
            <a:srgbClr val="00B092"/>
          </a:solidFill>
        </p:spPr>
        <p:txBody>
          <a:bodyPr wrap="square" rtlCol="0">
            <a:spAutoFit/>
          </a:bodyPr>
          <a:lstStyle/>
          <a:p>
            <a:r>
              <a:rPr lang="en-GB" sz="1100" b="1" dirty="0">
                <a:solidFill>
                  <a:schemeClr val="bg1"/>
                </a:solidFill>
              </a:rPr>
              <a:t>Methods used in LAPE</a:t>
            </a:r>
          </a:p>
          <a:p>
            <a:endParaRPr lang="en-GB" sz="1100" b="1" dirty="0">
              <a:solidFill>
                <a:schemeClr val="bg1"/>
              </a:solidFill>
            </a:endParaRPr>
          </a:p>
          <a:p>
            <a:r>
              <a:rPr lang="en-GB" sz="1100" dirty="0">
                <a:solidFill>
                  <a:schemeClr val="bg1"/>
                </a:solidFill>
              </a:rPr>
              <a:t>Information about the methods used to generate the indicators in LAPE can be found in the definitions tab on the LAPE site: </a:t>
            </a:r>
            <a:r>
              <a:rPr lang="en-GB" sz="1100" dirty="0">
                <a:solidFill>
                  <a:schemeClr val="bg1"/>
                </a:solidFill>
                <a:hlinkClick r:id="rId2"/>
              </a:rPr>
              <a:t>https://fingertips.phe.org.uk/profile/local-alcohol-profiles</a:t>
            </a:r>
            <a:r>
              <a:rPr lang="en-GB" sz="1100" dirty="0">
                <a:solidFill>
                  <a:schemeClr val="bg1"/>
                </a:solidFill>
              </a:rPr>
              <a:t> </a:t>
            </a:r>
          </a:p>
          <a:p>
            <a:endParaRPr lang="en-GB" sz="1100" dirty="0">
              <a:solidFill>
                <a:schemeClr val="bg1"/>
              </a:solidFill>
            </a:endParaRPr>
          </a:p>
          <a:p>
            <a:r>
              <a:rPr lang="en-GB" sz="1100" dirty="0">
                <a:solidFill>
                  <a:schemeClr val="bg1"/>
                </a:solidFill>
              </a:rPr>
              <a:t>A full explanation of alcohol-attributable fractions and indicator revisions can be found in the LAPE User Guide: </a:t>
            </a:r>
            <a:r>
              <a:rPr lang="en-GB" sz="1100" dirty="0">
                <a:solidFill>
                  <a:schemeClr val="bg1"/>
                </a:solidFill>
                <a:hlinkClick r:id="rId3"/>
              </a:rPr>
              <a:t>https://fingertips.phe.org.uk/documents/LAPE_2017_User_Guide_071117.pdf</a:t>
            </a:r>
            <a:r>
              <a:rPr lang="en-GB" sz="1100" dirty="0">
                <a:solidFill>
                  <a:schemeClr val="bg1"/>
                </a:solidFill>
              </a:rPr>
              <a:t> </a:t>
            </a:r>
          </a:p>
          <a:p>
            <a:endParaRPr lang="en-GB" sz="1100" b="1" dirty="0">
              <a:solidFill>
                <a:schemeClr val="bg1"/>
              </a:solidFill>
            </a:endParaRPr>
          </a:p>
        </p:txBody>
      </p:sp>
      <p:sp>
        <p:nvSpPr>
          <p:cNvPr id="5" name="Footer Placeholder 4"/>
          <p:cNvSpPr>
            <a:spLocks noGrp="1"/>
          </p:cNvSpPr>
          <p:nvPr>
            <p:ph type="ftr" sz="quarter" idx="11"/>
          </p:nvPr>
        </p:nvSpPr>
        <p:spPr/>
        <p:txBody>
          <a:bodyPr/>
          <a:lstStyle/>
          <a:p>
            <a:pPr>
              <a:defRPr/>
            </a:pPr>
            <a:r>
              <a:rPr lang="en-US"/>
              <a:t>Local Alcohol Profiles for England</a:t>
            </a:r>
            <a:endParaRPr lang="en-US" dirty="0"/>
          </a:p>
        </p:txBody>
      </p:sp>
    </p:spTree>
    <p:extLst>
      <p:ext uri="{BB962C8B-B14F-4D97-AF65-F5344CB8AC3E}">
        <p14:creationId xmlns:p14="http://schemas.microsoft.com/office/powerpoint/2010/main" val="1585527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bwMode="auto">
          <a:xfrm>
            <a:off x="4577269" y="1338521"/>
            <a:ext cx="3941992" cy="4739679"/>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4763" indent="-4763" algn="l" rtl="0" eaLnBrk="0" fontAlgn="base" hangingPunct="0">
              <a:lnSpc>
                <a:spcPct val="114000"/>
              </a:lnSpc>
              <a:spcBef>
                <a:spcPts val="0"/>
              </a:spcBef>
              <a:spcAft>
                <a:spcPct val="0"/>
              </a:spcAft>
              <a:buFont typeface="Arial" pitchFamily="84" charset="0"/>
              <a:defRPr sz="1800" b="0" kern="1200" baseline="0">
                <a:solidFill>
                  <a:schemeClr val="tx1"/>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1450" indent="-171450">
              <a:buFontTx/>
              <a:buChar char="-"/>
            </a:pPr>
            <a:endParaRPr lang="en-GB" sz="1200" dirty="0"/>
          </a:p>
          <a:p>
            <a:pPr marL="171450" indent="-171450">
              <a:buFontTx/>
              <a:buChar char="-"/>
            </a:pPr>
            <a:endParaRPr lang="en-GB" sz="1200" dirty="0"/>
          </a:p>
          <a:p>
            <a:pPr marL="171450" indent="-171450">
              <a:buFontTx/>
              <a:buChar char="-"/>
            </a:pPr>
            <a:endParaRPr lang="en-GB" sz="1200" dirty="0"/>
          </a:p>
          <a:p>
            <a:pPr marL="0" indent="0"/>
            <a:endParaRPr lang="en-GB" sz="1000" b="1" dirty="0">
              <a:solidFill>
                <a:schemeClr val="bg2"/>
              </a:solidFill>
            </a:endParaRPr>
          </a:p>
          <a:p>
            <a:pPr marL="0" indent="0"/>
            <a:endParaRPr lang="en-GB" sz="1000" b="1" dirty="0">
              <a:solidFill>
                <a:schemeClr val="bg2"/>
              </a:solidFill>
            </a:endParaRPr>
          </a:p>
          <a:p>
            <a:pPr marL="0" indent="0"/>
            <a:endParaRPr lang="en-GB" sz="1100" dirty="0"/>
          </a:p>
          <a:p>
            <a:pPr marL="285750" indent="-285750">
              <a:buFontTx/>
              <a:buChar char="-"/>
            </a:pPr>
            <a:endParaRPr lang="en-GB" sz="1000" dirty="0"/>
          </a:p>
        </p:txBody>
      </p:sp>
      <p:sp>
        <p:nvSpPr>
          <p:cNvPr id="2" name="Title 1"/>
          <p:cNvSpPr>
            <a:spLocks noGrp="1"/>
          </p:cNvSpPr>
          <p:nvPr>
            <p:ph type="title"/>
          </p:nvPr>
        </p:nvSpPr>
        <p:spPr/>
        <p:txBody>
          <a:bodyPr>
            <a:normAutofit/>
          </a:bodyPr>
          <a:lstStyle/>
          <a:p>
            <a:r>
              <a:rPr lang="en-GB" sz="2400" dirty="0"/>
              <a:t>Local Alcohol Profiles for England: December 2018</a:t>
            </a:r>
          </a:p>
        </p:txBody>
      </p:sp>
      <p:sp>
        <p:nvSpPr>
          <p:cNvPr id="3" name="Content Placeholder 2"/>
          <p:cNvSpPr>
            <a:spLocks noGrp="1"/>
          </p:cNvSpPr>
          <p:nvPr>
            <p:ph idx="1"/>
          </p:nvPr>
        </p:nvSpPr>
        <p:spPr>
          <a:xfrm>
            <a:off x="539552" y="1268760"/>
            <a:ext cx="3941992" cy="4739679"/>
          </a:xfrm>
        </p:spPr>
        <p:txBody>
          <a:bodyPr/>
          <a:lstStyle/>
          <a:p>
            <a:pPr marL="0" indent="0"/>
            <a:r>
              <a:rPr lang="en-GB" sz="1400" b="1" dirty="0">
                <a:solidFill>
                  <a:schemeClr val="bg2"/>
                </a:solidFill>
              </a:rPr>
              <a:t>Main Findings</a:t>
            </a:r>
          </a:p>
          <a:p>
            <a:pPr marL="0" indent="0"/>
            <a:endParaRPr lang="en-GB" sz="1100" dirty="0"/>
          </a:p>
          <a:p>
            <a:pPr marL="0" indent="0"/>
            <a:r>
              <a:rPr lang="en-GB" sz="1100" b="1" dirty="0">
                <a:solidFill>
                  <a:schemeClr val="accent1"/>
                </a:solidFill>
              </a:rPr>
              <a:t>3.01 Mortality from chronic liver disease</a:t>
            </a:r>
          </a:p>
          <a:p>
            <a:pPr marL="0" indent="0"/>
            <a:endParaRPr lang="en-GB" sz="1100" dirty="0"/>
          </a:p>
          <a:p>
            <a:pPr marL="171450" indent="-171450">
              <a:buFont typeface="Wingdings" panose="05000000000000000000" pitchFamily="2" charset="2"/>
              <a:buChar char="§"/>
            </a:pPr>
            <a:r>
              <a:rPr lang="en-GB" sz="1100" dirty="0">
                <a:solidFill>
                  <a:schemeClr val="accent1"/>
                </a:solidFill>
              </a:rPr>
              <a:t>There were 18,907 deaths from chronic liver disease between 2015 and 2017, a 2.6% increase compared to the previous 3-year time period. This is not as significant an increase as seen between 2014 and 2016 (3.7%); the latter remains the largest increase since the start of the LAPE series.</a:t>
            </a:r>
          </a:p>
          <a:p>
            <a:pPr marL="0" indent="0"/>
            <a:endParaRPr lang="en-GB" sz="1100" b="1" dirty="0">
              <a:solidFill>
                <a:schemeClr val="accent1"/>
              </a:solidFill>
            </a:endParaRPr>
          </a:p>
          <a:p>
            <a:pPr marL="171450" indent="-171450">
              <a:buFont typeface="Wingdings" panose="05000000000000000000" pitchFamily="2" charset="2"/>
              <a:buChar char="§"/>
            </a:pPr>
            <a:r>
              <a:rPr lang="en-GB" sz="1100" dirty="0">
                <a:solidFill>
                  <a:schemeClr val="accent1"/>
                </a:solidFill>
              </a:rPr>
              <a:t>Again, the number of deaths from chronic liver disease for men (12,008) was almost double the number for women (6,899).</a:t>
            </a:r>
          </a:p>
          <a:p>
            <a:pPr marL="171450" indent="-171450">
              <a:buFontTx/>
              <a:buChar char="-"/>
            </a:pPr>
            <a:endParaRPr lang="en-GB" sz="1100" dirty="0">
              <a:solidFill>
                <a:schemeClr val="accent1"/>
              </a:solidFill>
              <a:highlight>
                <a:srgbClr val="FFFF00"/>
              </a:highlight>
            </a:endParaRPr>
          </a:p>
          <a:p>
            <a:pPr marL="0" indent="0"/>
            <a:r>
              <a:rPr lang="en-GB" sz="1100" b="1" dirty="0">
                <a:solidFill>
                  <a:schemeClr val="accent1"/>
                </a:solidFill>
              </a:rPr>
              <a:t>4.01 Alcohol-related mortality</a:t>
            </a:r>
          </a:p>
          <a:p>
            <a:pPr marL="0" indent="0"/>
            <a:endParaRPr lang="en-GB" sz="1100" dirty="0">
              <a:solidFill>
                <a:schemeClr val="accent1"/>
              </a:solidFill>
            </a:endParaRPr>
          </a:p>
          <a:p>
            <a:pPr marL="171450" indent="-171450">
              <a:buFont typeface="Wingdings" panose="05000000000000000000" pitchFamily="2" charset="2"/>
              <a:buChar char="§"/>
            </a:pPr>
            <a:r>
              <a:rPr lang="en-GB" sz="1100" dirty="0">
                <a:solidFill>
                  <a:schemeClr val="accent1"/>
                </a:solidFill>
              </a:rPr>
              <a:t>In 2017 there were an estimated 24,208 deaths attributed to alcohol use in England. This is an increase of 1.5% since 2016 and the fifth consecutive annual rise.</a:t>
            </a:r>
            <a:br>
              <a:rPr lang="en-GB" sz="1100" dirty="0">
                <a:solidFill>
                  <a:schemeClr val="accent1"/>
                </a:solidFill>
                <a:highlight>
                  <a:srgbClr val="FFFF00"/>
                </a:highlight>
              </a:rPr>
            </a:br>
            <a:endParaRPr lang="en-GB" sz="1100" dirty="0">
              <a:solidFill>
                <a:schemeClr val="accent1"/>
              </a:solidFill>
              <a:highlight>
                <a:srgbClr val="FFFF00"/>
              </a:highlight>
            </a:endParaRPr>
          </a:p>
          <a:p>
            <a:pPr marL="171450" indent="-171450">
              <a:buFont typeface="Wingdings" panose="05000000000000000000" pitchFamily="2" charset="2"/>
              <a:buChar char="§"/>
            </a:pPr>
            <a:r>
              <a:rPr lang="en-GB" sz="1100" dirty="0">
                <a:solidFill>
                  <a:schemeClr val="accent1"/>
                </a:solidFill>
              </a:rPr>
              <a:t>The contribution that alcohol makes to mortality varies considerably by age. Whilst there are a greater number of alcohol-related deaths at older ages, as a proportion of all deaths alcohol is most significant for younger adults.</a:t>
            </a:r>
            <a:endParaRPr lang="en-GB" sz="1100" dirty="0"/>
          </a:p>
          <a:p>
            <a:pPr marL="0" indent="0"/>
            <a:endParaRPr lang="en-GB" sz="1100" b="1" dirty="0"/>
          </a:p>
          <a:p>
            <a:pPr marL="0" indent="0"/>
            <a:endParaRPr lang="en-GB" sz="1000" b="1" dirty="0">
              <a:solidFill>
                <a:schemeClr val="bg2"/>
              </a:solidFill>
            </a:endParaRPr>
          </a:p>
          <a:p>
            <a:pPr marL="0" indent="0"/>
            <a:endParaRPr lang="en-GB" sz="1000" b="1" dirty="0">
              <a:solidFill>
                <a:schemeClr val="bg2"/>
              </a:solidFill>
            </a:endParaRPr>
          </a:p>
          <a:p>
            <a:pPr marL="0" indent="0"/>
            <a:endParaRPr lang="en-GB" sz="1100" dirty="0"/>
          </a:p>
          <a:p>
            <a:pPr marL="285750" indent="-285750">
              <a:buFontTx/>
              <a:buChar char="-"/>
            </a:pPr>
            <a:endParaRPr lang="en-GB" sz="1000" dirty="0"/>
          </a:p>
          <a:p>
            <a:pPr marL="285750" indent="-285750">
              <a:buFontTx/>
              <a:buChar char="-"/>
            </a:pPr>
            <a:endParaRPr lang="en-GB" sz="1000" dirty="0"/>
          </a:p>
        </p:txBody>
      </p:sp>
      <p:sp>
        <p:nvSpPr>
          <p:cNvPr id="4" name="Slide Number Placeholder 3"/>
          <p:cNvSpPr>
            <a:spLocks noGrp="1"/>
          </p:cNvSpPr>
          <p:nvPr>
            <p:ph type="sldNum" sz="quarter" idx="10"/>
          </p:nvPr>
        </p:nvSpPr>
        <p:spPr/>
        <p:txBody>
          <a:bodyPr/>
          <a:lstStyle/>
          <a:p>
            <a:pPr marL="531813">
              <a:defRPr/>
            </a:pPr>
            <a:r>
              <a:rPr lang="en-US"/>
              <a:t>  </a:t>
            </a:r>
            <a:fld id="{2565FA6D-D4C8-4C4C-AC4B-3269734D34D8}" type="slidenum">
              <a:rPr lang="en-US" smtClean="0"/>
              <a:pPr marL="531813">
                <a:defRPr/>
              </a:pPr>
              <a:t>3</a:t>
            </a:fld>
            <a:endParaRPr lang="en-US" dirty="0"/>
          </a:p>
        </p:txBody>
      </p:sp>
      <p:sp>
        <p:nvSpPr>
          <p:cNvPr id="6" name="TextBox 5"/>
          <p:cNvSpPr txBox="1"/>
          <p:nvPr/>
        </p:nvSpPr>
        <p:spPr>
          <a:xfrm>
            <a:off x="4780114" y="1338521"/>
            <a:ext cx="3536299" cy="3985706"/>
          </a:xfrm>
          <a:prstGeom prst="rect">
            <a:avLst/>
          </a:prstGeom>
          <a:solidFill>
            <a:schemeClr val="bg2"/>
          </a:solidFill>
        </p:spPr>
        <p:txBody>
          <a:bodyPr wrap="square" rtlCol="0">
            <a:spAutoFit/>
          </a:bodyPr>
          <a:lstStyle/>
          <a:p>
            <a:r>
              <a:rPr lang="en-GB" sz="1100" b="1" dirty="0">
                <a:solidFill>
                  <a:schemeClr val="bg1"/>
                </a:solidFill>
              </a:rPr>
              <a:t>Key definitions used in LAPE</a:t>
            </a: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a:p>
            <a:endParaRPr lang="en-GB" sz="1100" dirty="0">
              <a:solidFill>
                <a:schemeClr val="bg1"/>
              </a:solidFill>
            </a:endParaRPr>
          </a:p>
        </p:txBody>
      </p:sp>
      <p:sp>
        <p:nvSpPr>
          <p:cNvPr id="5" name="Footer Placeholder 4"/>
          <p:cNvSpPr>
            <a:spLocks noGrp="1"/>
          </p:cNvSpPr>
          <p:nvPr>
            <p:ph type="ftr" sz="quarter" idx="11"/>
          </p:nvPr>
        </p:nvSpPr>
        <p:spPr/>
        <p:txBody>
          <a:bodyPr/>
          <a:lstStyle/>
          <a:p>
            <a:pPr>
              <a:defRPr/>
            </a:pPr>
            <a:r>
              <a:rPr lang="en-US"/>
              <a:t>Local Alcohol Profiles for England</a:t>
            </a:r>
            <a:endParaRPr lang="en-US" dirty="0"/>
          </a:p>
        </p:txBody>
      </p:sp>
      <p:pic>
        <p:nvPicPr>
          <p:cNvPr id="10" name="Picture 9">
            <a:extLst>
              <a:ext uri="{FF2B5EF4-FFF2-40B4-BE49-F238E27FC236}">
                <a16:creationId xmlns:a16="http://schemas.microsoft.com/office/drawing/2014/main" id="{4D5FEA10-DB06-4884-A45B-BCB98D3DEA4E}"/>
              </a:ext>
            </a:extLst>
          </p:cNvPr>
          <p:cNvPicPr>
            <a:picLocks noChangeAspect="1"/>
          </p:cNvPicPr>
          <p:nvPr/>
        </p:nvPicPr>
        <p:blipFill>
          <a:blip r:embed="rId2"/>
          <a:stretch>
            <a:fillRect/>
          </a:stretch>
        </p:blipFill>
        <p:spPr>
          <a:xfrm>
            <a:off x="4844283" y="1627476"/>
            <a:ext cx="3407959" cy="3603048"/>
          </a:xfrm>
          <a:prstGeom prst="rect">
            <a:avLst/>
          </a:prstGeom>
        </p:spPr>
      </p:pic>
      <p:sp>
        <p:nvSpPr>
          <p:cNvPr id="11" name="TextBox 10">
            <a:extLst>
              <a:ext uri="{FF2B5EF4-FFF2-40B4-BE49-F238E27FC236}">
                <a16:creationId xmlns:a16="http://schemas.microsoft.com/office/drawing/2014/main" id="{93C03477-CBAB-46A3-A44E-32EB06C01302}"/>
              </a:ext>
            </a:extLst>
          </p:cNvPr>
          <p:cNvSpPr txBox="1"/>
          <p:nvPr/>
        </p:nvSpPr>
        <p:spPr>
          <a:xfrm>
            <a:off x="4780114" y="5478036"/>
            <a:ext cx="3536299" cy="600164"/>
          </a:xfrm>
          <a:prstGeom prst="rect">
            <a:avLst/>
          </a:prstGeom>
          <a:solidFill>
            <a:srgbClr val="00B092"/>
          </a:solidFill>
        </p:spPr>
        <p:txBody>
          <a:bodyPr wrap="square" rtlCol="0">
            <a:spAutoFit/>
          </a:bodyPr>
          <a:lstStyle/>
          <a:p>
            <a:r>
              <a:rPr lang="en-GB" sz="1100" dirty="0">
                <a:solidFill>
                  <a:schemeClr val="bg1"/>
                </a:solidFill>
              </a:rPr>
              <a:t>To access the Local Alcohol Profiles for England dataset by local authority see our interactive data tool  </a:t>
            </a:r>
            <a:r>
              <a:rPr lang="en-GB" sz="1100" dirty="0">
                <a:solidFill>
                  <a:schemeClr val="bg1"/>
                </a:solidFill>
                <a:hlinkClick r:id="rId3"/>
              </a:rPr>
              <a:t>here</a:t>
            </a:r>
            <a:endParaRPr lang="en-GB" sz="1100" dirty="0">
              <a:solidFill>
                <a:schemeClr val="bg1"/>
              </a:solidFill>
            </a:endParaRPr>
          </a:p>
        </p:txBody>
      </p:sp>
    </p:spTree>
    <p:extLst>
      <p:ext uri="{BB962C8B-B14F-4D97-AF65-F5344CB8AC3E}">
        <p14:creationId xmlns:p14="http://schemas.microsoft.com/office/powerpoint/2010/main" val="4290915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Local Alcohol Profiles for England: December 2018</a:t>
            </a:r>
            <a:br>
              <a:rPr lang="en-GB" sz="2400" dirty="0"/>
            </a:br>
            <a:r>
              <a:rPr lang="en-GB" sz="1600" dirty="0">
                <a:solidFill>
                  <a:srgbClr val="002776"/>
                </a:solidFill>
              </a:rPr>
              <a:t>Years of life lost due to alcohol-related conditions</a:t>
            </a:r>
          </a:p>
        </p:txBody>
      </p:sp>
      <p:sp>
        <p:nvSpPr>
          <p:cNvPr id="3" name="Content Placeholder 2"/>
          <p:cNvSpPr>
            <a:spLocks noGrp="1"/>
          </p:cNvSpPr>
          <p:nvPr>
            <p:ph idx="1"/>
          </p:nvPr>
        </p:nvSpPr>
        <p:spPr>
          <a:xfrm>
            <a:off x="558000" y="1412774"/>
            <a:ext cx="3869984" cy="4739679"/>
          </a:xfrm>
        </p:spPr>
        <p:txBody>
          <a:bodyPr/>
          <a:lstStyle/>
          <a:p>
            <a:pPr marL="0" indent="0"/>
            <a:r>
              <a:rPr lang="en-GB" sz="1100" dirty="0">
                <a:solidFill>
                  <a:schemeClr val="accent1"/>
                </a:solidFill>
              </a:rPr>
              <a:t>In 2017 there were an estimated 307,209 years of life lost in England up to the age of 75 (a rate of 626 years lost per 100,000 in the population).</a:t>
            </a:r>
          </a:p>
          <a:p>
            <a:pPr marL="0" indent="0"/>
            <a:endParaRPr lang="en-GB" sz="1100" dirty="0">
              <a:solidFill>
                <a:schemeClr val="accent1"/>
              </a:solidFill>
            </a:endParaRPr>
          </a:p>
          <a:p>
            <a:pPr marL="0" indent="0"/>
            <a:r>
              <a:rPr lang="en-GB" sz="1100" dirty="0">
                <a:solidFill>
                  <a:schemeClr val="accent1"/>
                </a:solidFill>
              </a:rPr>
              <a:t>The number of years of life lost increased by 0.4% in the latest year. However, the 2017 figure is almost 10% lower than the beginning of the time series (2008). </a:t>
            </a:r>
          </a:p>
          <a:p>
            <a:pPr marL="0" indent="0"/>
            <a:endParaRPr lang="en-GB" sz="1100" dirty="0">
              <a:solidFill>
                <a:schemeClr val="accent1"/>
              </a:solidFill>
            </a:endParaRPr>
          </a:p>
          <a:p>
            <a:pPr marL="0" indent="0"/>
            <a:r>
              <a:rPr lang="en-GB" sz="1100" dirty="0">
                <a:solidFill>
                  <a:schemeClr val="accent1"/>
                </a:solidFill>
              </a:rPr>
              <a:t>Potential years of life lost for men (219,082) are more than double the number for women (88,137).</a:t>
            </a:r>
          </a:p>
          <a:p>
            <a:pPr marL="0" indent="0"/>
            <a:endParaRPr lang="en-GB" sz="1100" dirty="0">
              <a:solidFill>
                <a:schemeClr val="accent1"/>
              </a:solidFill>
            </a:endParaRPr>
          </a:p>
          <a:p>
            <a:pPr marL="0" indent="0"/>
            <a:r>
              <a:rPr lang="en-GB" sz="1100" dirty="0">
                <a:solidFill>
                  <a:schemeClr val="accent1"/>
                </a:solidFill>
              </a:rPr>
              <a:t>The inequality gradient is particularly steep for years of life lost due to both a higher rate of alcohol-related deaths in more deprived areas and a younger average age at death. Half of the years of life lost in 2017 were from the most deprived 30% (Figure 2).</a:t>
            </a:r>
          </a:p>
          <a:p>
            <a:pPr marL="0" indent="0"/>
            <a:endParaRPr lang="en-GB" sz="1100" dirty="0">
              <a:solidFill>
                <a:schemeClr val="accent1"/>
              </a:solidFill>
            </a:endParaRPr>
          </a:p>
          <a:p>
            <a:pPr marL="0" indent="0"/>
            <a:endParaRPr lang="en-GB" sz="800" dirty="0"/>
          </a:p>
          <a:p>
            <a:pPr marL="0" indent="0"/>
            <a:endParaRPr lang="en-GB" sz="8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p:txBody>
      </p:sp>
      <p:sp>
        <p:nvSpPr>
          <p:cNvPr id="4" name="Slide Number Placeholder 3"/>
          <p:cNvSpPr>
            <a:spLocks noGrp="1"/>
          </p:cNvSpPr>
          <p:nvPr>
            <p:ph type="sldNum" sz="quarter" idx="10"/>
          </p:nvPr>
        </p:nvSpPr>
        <p:spPr/>
        <p:txBody>
          <a:bodyPr/>
          <a:lstStyle/>
          <a:p>
            <a:pPr marL="531813">
              <a:defRPr/>
            </a:pPr>
            <a:r>
              <a:rPr lang="en-US" dirty="0"/>
              <a:t>  </a:t>
            </a:r>
            <a:fld id="{2565FA6D-D4C8-4C4C-AC4B-3269734D34D8}" type="slidenum">
              <a:rPr lang="en-US" smtClean="0"/>
              <a:pPr marL="531813">
                <a:defRPr/>
              </a:pPr>
              <a:t>4</a:t>
            </a:fld>
            <a:endParaRPr lang="en-US" dirty="0"/>
          </a:p>
        </p:txBody>
      </p:sp>
      <p:sp>
        <p:nvSpPr>
          <p:cNvPr id="5" name="Footer Placeholder 4"/>
          <p:cNvSpPr>
            <a:spLocks noGrp="1"/>
          </p:cNvSpPr>
          <p:nvPr>
            <p:ph type="ftr" sz="quarter" idx="11"/>
          </p:nvPr>
        </p:nvSpPr>
        <p:spPr/>
        <p:txBody>
          <a:bodyPr/>
          <a:lstStyle/>
          <a:p>
            <a:pPr>
              <a:defRPr/>
            </a:pPr>
            <a:r>
              <a:rPr lang="en-US" dirty="0"/>
              <a:t>Local Alcohol Profiles for England</a:t>
            </a:r>
          </a:p>
        </p:txBody>
      </p:sp>
      <p:sp>
        <p:nvSpPr>
          <p:cNvPr id="8" name="Content Placeholder 2"/>
          <p:cNvSpPr txBox="1">
            <a:spLocks/>
          </p:cNvSpPr>
          <p:nvPr/>
        </p:nvSpPr>
        <p:spPr bwMode="auto">
          <a:xfrm>
            <a:off x="4572000" y="1412775"/>
            <a:ext cx="4014000" cy="4739679"/>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4763" indent="-4763" algn="l" rtl="0" eaLnBrk="0" fontAlgn="base" hangingPunct="0">
              <a:lnSpc>
                <a:spcPct val="114000"/>
              </a:lnSpc>
              <a:spcBef>
                <a:spcPts val="0"/>
              </a:spcBef>
              <a:spcAft>
                <a:spcPct val="0"/>
              </a:spcAft>
              <a:buFont typeface="Arial" pitchFamily="84" charset="0"/>
              <a:defRPr sz="1800" b="0" kern="1200" baseline="0">
                <a:solidFill>
                  <a:schemeClr val="tx1"/>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r>
              <a:rPr lang="en-GB" sz="1100" dirty="0"/>
              <a:t>Figure 1. Years of life lost due to alcohol-related conditions by gender, England </a:t>
            </a:r>
            <a:r>
              <a:rPr lang="en-GB" sz="900" b="1" dirty="0"/>
              <a:t>(Note: y-axis does not start at zero)</a:t>
            </a:r>
          </a:p>
          <a:p>
            <a:pPr marL="0" indent="0"/>
            <a:endParaRPr lang="en-GB" sz="900" b="1" dirty="0"/>
          </a:p>
          <a:p>
            <a:pPr marL="0" indent="0"/>
            <a:endParaRPr lang="en-GB" sz="900" b="1" dirty="0"/>
          </a:p>
          <a:p>
            <a:pPr marL="0" indent="0"/>
            <a:endParaRPr lang="en-GB" sz="900" b="1" dirty="0"/>
          </a:p>
          <a:p>
            <a:pPr marL="0" indent="0"/>
            <a:endParaRPr lang="en-GB" sz="900" b="1" dirty="0"/>
          </a:p>
          <a:p>
            <a:pPr marL="0" indent="0"/>
            <a:endParaRPr lang="en-GB" sz="900" b="1" dirty="0"/>
          </a:p>
          <a:p>
            <a:pPr marL="0" indent="0"/>
            <a:endParaRPr lang="en-GB" sz="900" b="1" dirty="0"/>
          </a:p>
          <a:p>
            <a:pPr marL="0" indent="0"/>
            <a:endParaRPr lang="en-GB" sz="900" b="1" dirty="0"/>
          </a:p>
          <a:p>
            <a:pPr marL="0" indent="0"/>
            <a:endParaRPr lang="en-GB" sz="900" b="1" dirty="0"/>
          </a:p>
          <a:p>
            <a:pPr marL="0" indent="0"/>
            <a:endParaRPr lang="en-GB" sz="900" b="1" dirty="0"/>
          </a:p>
          <a:p>
            <a:pPr marL="0" indent="0"/>
            <a:endParaRPr lang="en-GB" sz="900" b="1" dirty="0"/>
          </a:p>
          <a:p>
            <a:pPr marL="0" indent="0"/>
            <a:endParaRPr lang="en-GB" sz="900" b="1" dirty="0"/>
          </a:p>
          <a:p>
            <a:pPr marL="0" indent="0"/>
            <a:endParaRPr lang="en-GB" sz="800" b="1" dirty="0"/>
          </a:p>
          <a:p>
            <a:pPr marL="0" indent="0"/>
            <a:endParaRPr lang="en-GB" sz="800" dirty="0"/>
          </a:p>
          <a:p>
            <a:pPr marL="0" indent="0"/>
            <a:r>
              <a:rPr lang="en-GB" sz="1100" dirty="0"/>
              <a:t>Figure 2. Years of life lost due to alcohol-related conditions by deprivation decile, England</a:t>
            </a:r>
            <a:endParaRPr lang="en-GB" sz="900" b="1" dirty="0"/>
          </a:p>
          <a:p>
            <a:pPr marL="0" indent="0"/>
            <a:endParaRPr lang="en-GB" sz="900" b="1"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800" dirty="0"/>
          </a:p>
          <a:p>
            <a:pPr marL="0" indent="0"/>
            <a:endParaRPr lang="en-GB" sz="8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400" dirty="0"/>
          </a:p>
          <a:p>
            <a:pPr marL="0" indent="0"/>
            <a:endParaRPr lang="en-GB" sz="400" dirty="0"/>
          </a:p>
          <a:p>
            <a:pPr marL="0" indent="0"/>
            <a:endParaRPr lang="en-GB" sz="400" dirty="0"/>
          </a:p>
        </p:txBody>
      </p:sp>
      <p:pic>
        <p:nvPicPr>
          <p:cNvPr id="10" name="Picture 9">
            <a:extLst>
              <a:ext uri="{FF2B5EF4-FFF2-40B4-BE49-F238E27FC236}">
                <a16:creationId xmlns:a16="http://schemas.microsoft.com/office/drawing/2014/main" id="{EEC063A0-29B3-4889-95EA-B20D97457092}"/>
              </a:ext>
            </a:extLst>
          </p:cNvPr>
          <p:cNvPicPr>
            <a:picLocks noChangeAspect="1"/>
          </p:cNvPicPr>
          <p:nvPr/>
        </p:nvPicPr>
        <p:blipFill>
          <a:blip r:embed="rId2"/>
          <a:stretch>
            <a:fillRect/>
          </a:stretch>
        </p:blipFill>
        <p:spPr>
          <a:xfrm>
            <a:off x="4912430" y="1772816"/>
            <a:ext cx="3363969" cy="2018380"/>
          </a:xfrm>
          <a:prstGeom prst="rect">
            <a:avLst/>
          </a:prstGeom>
        </p:spPr>
      </p:pic>
      <p:pic>
        <p:nvPicPr>
          <p:cNvPr id="14" name="Picture 13">
            <a:extLst>
              <a:ext uri="{FF2B5EF4-FFF2-40B4-BE49-F238E27FC236}">
                <a16:creationId xmlns:a16="http://schemas.microsoft.com/office/drawing/2014/main" id="{858E51BF-0099-4FB0-B59F-C49DF0968C2D}"/>
              </a:ext>
            </a:extLst>
          </p:cNvPr>
          <p:cNvPicPr>
            <a:picLocks noChangeAspect="1"/>
          </p:cNvPicPr>
          <p:nvPr/>
        </p:nvPicPr>
        <p:blipFill>
          <a:blip r:embed="rId3"/>
          <a:stretch>
            <a:fillRect/>
          </a:stretch>
        </p:blipFill>
        <p:spPr>
          <a:xfrm>
            <a:off x="4918304" y="4209283"/>
            <a:ext cx="3811712" cy="2082533"/>
          </a:xfrm>
          <a:prstGeom prst="rect">
            <a:avLst/>
          </a:prstGeom>
        </p:spPr>
      </p:pic>
    </p:spTree>
    <p:extLst>
      <p:ext uri="{BB962C8B-B14F-4D97-AF65-F5344CB8AC3E}">
        <p14:creationId xmlns:p14="http://schemas.microsoft.com/office/powerpoint/2010/main" val="4051883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700" dirty="0"/>
              <a:t>Local Alcohol Profiles for England: December </a:t>
            </a:r>
            <a:r>
              <a:rPr lang="en-GB" sz="2800" dirty="0"/>
              <a:t>2018</a:t>
            </a:r>
            <a:br>
              <a:rPr lang="en-GB" sz="2800" dirty="0"/>
            </a:br>
            <a:r>
              <a:rPr lang="en-GB" sz="1800" dirty="0">
                <a:solidFill>
                  <a:srgbClr val="002776"/>
                </a:solidFill>
              </a:rPr>
              <a:t>Alcohol-specific mortality</a:t>
            </a:r>
            <a:br>
              <a:rPr lang="en-GB" sz="2800" dirty="0"/>
            </a:br>
            <a:endParaRPr lang="en-GB" sz="2800" dirty="0"/>
          </a:p>
        </p:txBody>
      </p:sp>
      <p:sp>
        <p:nvSpPr>
          <p:cNvPr id="3" name="Content Placeholder 2"/>
          <p:cNvSpPr>
            <a:spLocks noGrp="1"/>
          </p:cNvSpPr>
          <p:nvPr>
            <p:ph idx="1"/>
          </p:nvPr>
        </p:nvSpPr>
        <p:spPr>
          <a:xfrm>
            <a:off x="558000" y="1412776"/>
            <a:ext cx="3941992" cy="4739679"/>
          </a:xfrm>
        </p:spPr>
        <p:txBody>
          <a:bodyPr/>
          <a:lstStyle/>
          <a:p>
            <a:pPr marL="0" indent="0"/>
            <a:r>
              <a:rPr lang="en-GB" sz="1100" dirty="0">
                <a:solidFill>
                  <a:schemeClr val="accent1"/>
                </a:solidFill>
              </a:rPr>
              <a:t>There were 16,656 alcohol-specific deaths in England between 2015 and 2017, a rise of 2.8% compared to the previous 3-year period. This is the largest increase since the start of the time period (2006-2008) and also the third successive increase. </a:t>
            </a:r>
          </a:p>
          <a:p>
            <a:pPr marL="0" indent="0"/>
            <a:endParaRPr lang="en-GB" sz="1100" dirty="0">
              <a:solidFill>
                <a:schemeClr val="accent1"/>
              </a:solidFill>
            </a:endParaRPr>
          </a:p>
          <a:p>
            <a:pPr marL="0" indent="0"/>
            <a:r>
              <a:rPr lang="en-GB" sz="1100" dirty="0">
                <a:solidFill>
                  <a:schemeClr val="accent1"/>
                </a:solidFill>
              </a:rPr>
              <a:t>By gender there was an increase of 3.5% in deaths for females and 2.5% for males. However, the number of alcohol-specific deaths for men (11,048) is almost double the figure for women (5,608).</a:t>
            </a:r>
          </a:p>
          <a:p>
            <a:pPr marL="0" indent="0"/>
            <a:endParaRPr lang="en-GB" sz="1100" dirty="0">
              <a:solidFill>
                <a:schemeClr val="accent1"/>
              </a:solidFill>
            </a:endParaRPr>
          </a:p>
          <a:p>
            <a:pPr marL="0" indent="0"/>
            <a:endParaRPr lang="en-GB" sz="1100" dirty="0"/>
          </a:p>
          <a:p>
            <a:pPr marL="0" indent="0"/>
            <a:r>
              <a:rPr lang="en-GB" sz="1100" dirty="0"/>
              <a:t>Figure 3. Alcohol-specific mortality by gender, England </a:t>
            </a:r>
            <a:r>
              <a:rPr lang="en-GB" sz="900" b="1" dirty="0"/>
              <a:t>(Note: y-axis does not start at zero)</a:t>
            </a:r>
          </a:p>
          <a:p>
            <a:pPr marL="0" indent="0"/>
            <a:endParaRPr lang="en-GB" sz="800" dirty="0"/>
          </a:p>
          <a:p>
            <a:pPr marL="0" indent="0"/>
            <a:endParaRPr lang="en-GB" sz="800" dirty="0"/>
          </a:p>
          <a:p>
            <a:pPr marL="0" indent="0"/>
            <a:endParaRPr lang="en-GB" sz="800" dirty="0"/>
          </a:p>
          <a:p>
            <a:pPr marL="0" indent="0"/>
            <a:endParaRPr lang="en-GB" sz="800" dirty="0"/>
          </a:p>
          <a:p>
            <a:pPr marL="0" indent="0"/>
            <a:endParaRPr lang="en-GB" sz="800" dirty="0"/>
          </a:p>
          <a:p>
            <a:pPr marL="0" indent="0"/>
            <a:endParaRPr lang="en-GB" sz="800" dirty="0"/>
          </a:p>
          <a:p>
            <a:pPr marL="0" indent="0"/>
            <a:endParaRPr lang="en-GB" sz="800" dirty="0"/>
          </a:p>
          <a:p>
            <a:pPr marL="0" indent="0"/>
            <a:endParaRPr lang="en-GB" sz="800" dirty="0"/>
          </a:p>
          <a:p>
            <a:pPr marL="0" indent="0"/>
            <a:endParaRPr lang="en-GB" sz="800" dirty="0"/>
          </a:p>
          <a:p>
            <a:pPr marL="0" indent="0"/>
            <a:endParaRPr lang="en-GB" sz="800" dirty="0"/>
          </a:p>
          <a:p>
            <a:pPr marL="0" indent="0"/>
            <a:endParaRPr lang="en-GB" sz="400" dirty="0"/>
          </a:p>
          <a:p>
            <a:pPr marL="0" indent="0"/>
            <a:endParaRPr lang="en-GB" sz="800" dirty="0"/>
          </a:p>
          <a:p>
            <a:pPr marL="0" indent="0"/>
            <a:endParaRPr lang="en-GB" sz="800" dirty="0"/>
          </a:p>
          <a:p>
            <a:pPr marL="0" indent="0"/>
            <a:endParaRPr lang="en-GB" sz="800" dirty="0"/>
          </a:p>
          <a:p>
            <a:pPr marL="285750" indent="-285750">
              <a:buFontTx/>
              <a:buChar char="-"/>
            </a:pPr>
            <a:endParaRPr lang="en-GB" sz="1100" dirty="0"/>
          </a:p>
          <a:p>
            <a:pPr marL="285750" indent="-285750">
              <a:buFontTx/>
              <a:buChar char="-"/>
            </a:pPr>
            <a:endParaRPr lang="en-GB" sz="1100" dirty="0"/>
          </a:p>
          <a:p>
            <a:pPr marL="285750" indent="-285750">
              <a:buFontTx/>
              <a:buChar char="-"/>
            </a:pPr>
            <a:endParaRPr lang="en-GB" sz="1100" dirty="0"/>
          </a:p>
          <a:p>
            <a:pPr marL="285750" indent="-285750">
              <a:buFontTx/>
              <a:buChar char="-"/>
            </a:pPr>
            <a:endParaRPr lang="en-GB" sz="1100" dirty="0"/>
          </a:p>
          <a:p>
            <a:pPr marL="285750" indent="-285750">
              <a:buFontTx/>
              <a:buChar char="-"/>
            </a:pPr>
            <a:endParaRPr lang="en-GB" sz="1100" dirty="0"/>
          </a:p>
          <a:p>
            <a:pPr marL="285750" indent="-285750">
              <a:buFontTx/>
              <a:buChar char="-"/>
            </a:pPr>
            <a:endParaRPr lang="en-GB" sz="1100" dirty="0"/>
          </a:p>
          <a:p>
            <a:pPr marL="285750" indent="-285750">
              <a:buFontTx/>
              <a:buChar char="-"/>
            </a:pPr>
            <a:endParaRPr lang="en-GB" sz="1100" dirty="0"/>
          </a:p>
          <a:p>
            <a:pPr marL="285750" indent="-285750">
              <a:buFontTx/>
              <a:buChar char="-"/>
            </a:pPr>
            <a:endParaRPr lang="en-GB" sz="1100" dirty="0"/>
          </a:p>
        </p:txBody>
      </p:sp>
      <p:sp>
        <p:nvSpPr>
          <p:cNvPr id="4" name="Slide Number Placeholder 3"/>
          <p:cNvSpPr>
            <a:spLocks noGrp="1"/>
          </p:cNvSpPr>
          <p:nvPr>
            <p:ph type="sldNum" sz="quarter" idx="10"/>
          </p:nvPr>
        </p:nvSpPr>
        <p:spPr/>
        <p:txBody>
          <a:bodyPr/>
          <a:lstStyle/>
          <a:p>
            <a:pPr marL="531813">
              <a:defRPr/>
            </a:pPr>
            <a:r>
              <a:rPr lang="en-US"/>
              <a:t>  </a:t>
            </a:r>
            <a:fld id="{2565FA6D-D4C8-4C4C-AC4B-3269734D34D8}" type="slidenum">
              <a:rPr lang="en-US" smtClean="0"/>
              <a:pPr marL="531813">
                <a:defRPr/>
              </a:pPr>
              <a:t>5</a:t>
            </a:fld>
            <a:endParaRPr lang="en-US" dirty="0"/>
          </a:p>
        </p:txBody>
      </p:sp>
      <p:sp>
        <p:nvSpPr>
          <p:cNvPr id="5" name="Footer Placeholder 4"/>
          <p:cNvSpPr>
            <a:spLocks noGrp="1"/>
          </p:cNvSpPr>
          <p:nvPr>
            <p:ph type="ftr" sz="quarter" idx="11"/>
          </p:nvPr>
        </p:nvSpPr>
        <p:spPr/>
        <p:txBody>
          <a:bodyPr/>
          <a:lstStyle/>
          <a:p>
            <a:pPr>
              <a:defRPr/>
            </a:pPr>
            <a:r>
              <a:rPr lang="en-US" dirty="0"/>
              <a:t>Local Alcohol Profiles for England</a:t>
            </a:r>
          </a:p>
        </p:txBody>
      </p:sp>
      <p:sp>
        <p:nvSpPr>
          <p:cNvPr id="8" name="Content Placeholder 2"/>
          <p:cNvSpPr txBox="1">
            <a:spLocks/>
          </p:cNvSpPr>
          <p:nvPr/>
        </p:nvSpPr>
        <p:spPr bwMode="auto">
          <a:xfrm>
            <a:off x="4644008" y="1407829"/>
            <a:ext cx="3941992" cy="4739679"/>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4763" indent="-4763" algn="l" rtl="0" eaLnBrk="0" fontAlgn="base" hangingPunct="0">
              <a:lnSpc>
                <a:spcPct val="114000"/>
              </a:lnSpc>
              <a:spcBef>
                <a:spcPts val="0"/>
              </a:spcBef>
              <a:spcAft>
                <a:spcPct val="0"/>
              </a:spcAft>
              <a:buFont typeface="Arial" pitchFamily="84" charset="0"/>
              <a:defRPr sz="1800" b="0" kern="1200" baseline="0">
                <a:solidFill>
                  <a:schemeClr val="tx1"/>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r>
              <a:rPr lang="en-GB" sz="1100" dirty="0">
                <a:solidFill>
                  <a:schemeClr val="accent1"/>
                </a:solidFill>
              </a:rPr>
              <a:t>Figure 4 shows the variation in alcohol-specific mortality rates across local authorities in England, ranging from 3.0 per 100,000 population in South Oxfordshire to 30.1 per 100,000 population in Blackpool.</a:t>
            </a:r>
          </a:p>
          <a:p>
            <a:pPr marL="0" indent="0"/>
            <a:endParaRPr lang="en-GB" sz="800" dirty="0">
              <a:solidFill>
                <a:schemeClr val="accent1"/>
              </a:solidFill>
            </a:endParaRPr>
          </a:p>
          <a:p>
            <a:pPr marL="0" indent="0"/>
            <a:r>
              <a:rPr lang="en-GB" sz="1100" dirty="0"/>
              <a:t>Figure 4. Alcohol-specific mortality, District &amp; UA</a:t>
            </a:r>
          </a:p>
          <a:p>
            <a:pPr marL="0" indent="0"/>
            <a:endParaRPr lang="en-GB" sz="900" dirty="0"/>
          </a:p>
          <a:p>
            <a:pPr marL="0" indent="0"/>
            <a:endParaRPr lang="en-GB" sz="900" dirty="0"/>
          </a:p>
          <a:p>
            <a:pPr marL="0" indent="0"/>
            <a:endParaRPr lang="en-GB" sz="1100" dirty="0"/>
          </a:p>
        </p:txBody>
      </p:sp>
      <p:pic>
        <p:nvPicPr>
          <p:cNvPr id="7" name="Picture 6">
            <a:extLst>
              <a:ext uri="{FF2B5EF4-FFF2-40B4-BE49-F238E27FC236}">
                <a16:creationId xmlns:a16="http://schemas.microsoft.com/office/drawing/2014/main" id="{BB4009EE-8378-4FBD-B2B6-6789FEEAEEC9}"/>
              </a:ext>
            </a:extLst>
          </p:cNvPr>
          <p:cNvPicPr>
            <a:picLocks noChangeAspect="1"/>
          </p:cNvPicPr>
          <p:nvPr/>
        </p:nvPicPr>
        <p:blipFill>
          <a:blip r:embed="rId2"/>
          <a:stretch>
            <a:fillRect/>
          </a:stretch>
        </p:blipFill>
        <p:spPr>
          <a:xfrm>
            <a:off x="5066962" y="2559256"/>
            <a:ext cx="3096084" cy="3588252"/>
          </a:xfrm>
          <a:prstGeom prst="rect">
            <a:avLst/>
          </a:prstGeom>
        </p:spPr>
      </p:pic>
      <p:pic>
        <p:nvPicPr>
          <p:cNvPr id="9" name="Picture 8">
            <a:extLst>
              <a:ext uri="{FF2B5EF4-FFF2-40B4-BE49-F238E27FC236}">
                <a16:creationId xmlns:a16="http://schemas.microsoft.com/office/drawing/2014/main" id="{F68E3656-254D-4331-9B13-189CE2B490A8}"/>
              </a:ext>
            </a:extLst>
          </p:cNvPr>
          <p:cNvPicPr>
            <a:picLocks noChangeAspect="1"/>
          </p:cNvPicPr>
          <p:nvPr/>
        </p:nvPicPr>
        <p:blipFill>
          <a:blip r:embed="rId3"/>
          <a:stretch>
            <a:fillRect/>
          </a:stretch>
        </p:blipFill>
        <p:spPr>
          <a:xfrm>
            <a:off x="558000" y="4030708"/>
            <a:ext cx="3528001" cy="2116800"/>
          </a:xfrm>
          <a:prstGeom prst="rect">
            <a:avLst/>
          </a:prstGeom>
        </p:spPr>
      </p:pic>
    </p:spTree>
    <p:extLst>
      <p:ext uri="{BB962C8B-B14F-4D97-AF65-F5344CB8AC3E}">
        <p14:creationId xmlns:p14="http://schemas.microsoft.com/office/powerpoint/2010/main" val="1946418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Local Alcohol Profiles for England: December 2018</a:t>
            </a:r>
            <a:br>
              <a:rPr lang="en-GB" sz="2400" dirty="0"/>
            </a:br>
            <a:r>
              <a:rPr lang="en-GB" sz="1600" dirty="0">
                <a:solidFill>
                  <a:srgbClr val="002776"/>
                </a:solidFill>
              </a:rPr>
              <a:t>Mortality from chronic liver disease</a:t>
            </a:r>
          </a:p>
        </p:txBody>
      </p:sp>
      <p:sp>
        <p:nvSpPr>
          <p:cNvPr id="3" name="Content Placeholder 2"/>
          <p:cNvSpPr>
            <a:spLocks noGrp="1"/>
          </p:cNvSpPr>
          <p:nvPr>
            <p:ph idx="1"/>
          </p:nvPr>
        </p:nvSpPr>
        <p:spPr>
          <a:xfrm>
            <a:off x="558000" y="1412774"/>
            <a:ext cx="3941992" cy="4739679"/>
          </a:xfrm>
        </p:spPr>
        <p:txBody>
          <a:bodyPr/>
          <a:lstStyle/>
          <a:p>
            <a:pPr marL="0" indent="0"/>
            <a:r>
              <a:rPr lang="en-GB" sz="1100" dirty="0">
                <a:solidFill>
                  <a:schemeClr val="accent1"/>
                </a:solidFill>
              </a:rPr>
              <a:t>There were 18,907 deaths from chronic liver disease between 2015 and 2017, a 2.6% increase compared to the previous 3-year time period (18,425). This is not as significant an increase as seen between 2014 and 2016 (3.7%); the latter remains the largest increase since the start of the LAPE series. By gender the increases are fairly similar – 2.8% for men and 2.3% for women.  Again however, the number of deaths from chronic liver disease for men (12,008) was almost double the number for women (6,899).</a:t>
            </a:r>
          </a:p>
          <a:p>
            <a:pPr marL="0" indent="0"/>
            <a:endParaRPr lang="en-GB" sz="1100" dirty="0">
              <a:solidFill>
                <a:schemeClr val="accent1"/>
              </a:solidFill>
              <a:highlight>
                <a:srgbClr val="FFFF00"/>
              </a:highlight>
            </a:endParaRPr>
          </a:p>
          <a:p>
            <a:pPr marL="0" indent="0"/>
            <a:r>
              <a:rPr lang="en-GB" sz="1100" dirty="0">
                <a:solidFill>
                  <a:schemeClr val="accent1"/>
                </a:solidFill>
              </a:rPr>
              <a:t>The rate of chronic liver disease mortality in the most deprived areas (16.9 per 100,000) is almost double the rate in the least deprived (8.9 per 100,000). </a:t>
            </a:r>
          </a:p>
          <a:p>
            <a:pPr marL="0" indent="0"/>
            <a:endParaRPr lang="en-GB" sz="1100" dirty="0">
              <a:solidFill>
                <a:schemeClr val="accent1"/>
              </a:solidFill>
              <a:highlight>
                <a:srgbClr val="FFFF00"/>
              </a:highlight>
            </a:endParaRPr>
          </a:p>
          <a:p>
            <a:pPr marL="0" indent="0"/>
            <a:endParaRPr lang="en-GB" sz="800" dirty="0"/>
          </a:p>
          <a:p>
            <a:pPr marL="0" indent="0"/>
            <a:endParaRPr lang="en-GB" sz="8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p:txBody>
      </p:sp>
      <p:sp>
        <p:nvSpPr>
          <p:cNvPr id="4" name="Slide Number Placeholder 3"/>
          <p:cNvSpPr>
            <a:spLocks noGrp="1"/>
          </p:cNvSpPr>
          <p:nvPr>
            <p:ph type="sldNum" sz="quarter" idx="10"/>
          </p:nvPr>
        </p:nvSpPr>
        <p:spPr/>
        <p:txBody>
          <a:bodyPr/>
          <a:lstStyle/>
          <a:p>
            <a:pPr marL="531813">
              <a:defRPr/>
            </a:pPr>
            <a:r>
              <a:rPr lang="en-US" dirty="0"/>
              <a:t>  </a:t>
            </a:r>
            <a:fld id="{2565FA6D-D4C8-4C4C-AC4B-3269734D34D8}" type="slidenum">
              <a:rPr lang="en-US" smtClean="0"/>
              <a:pPr marL="531813">
                <a:defRPr/>
              </a:pPr>
              <a:t>6</a:t>
            </a:fld>
            <a:endParaRPr lang="en-US" dirty="0"/>
          </a:p>
        </p:txBody>
      </p:sp>
      <p:sp>
        <p:nvSpPr>
          <p:cNvPr id="5" name="Footer Placeholder 4"/>
          <p:cNvSpPr>
            <a:spLocks noGrp="1"/>
          </p:cNvSpPr>
          <p:nvPr>
            <p:ph type="ftr" sz="quarter" idx="11"/>
          </p:nvPr>
        </p:nvSpPr>
        <p:spPr/>
        <p:txBody>
          <a:bodyPr/>
          <a:lstStyle/>
          <a:p>
            <a:pPr>
              <a:defRPr/>
            </a:pPr>
            <a:r>
              <a:rPr lang="en-US" dirty="0"/>
              <a:t>Local Alcohol Profiles for England</a:t>
            </a:r>
          </a:p>
        </p:txBody>
      </p:sp>
      <p:sp>
        <p:nvSpPr>
          <p:cNvPr id="8" name="Content Placeholder 2"/>
          <p:cNvSpPr txBox="1">
            <a:spLocks/>
          </p:cNvSpPr>
          <p:nvPr/>
        </p:nvSpPr>
        <p:spPr bwMode="auto">
          <a:xfrm>
            <a:off x="4572000" y="1412775"/>
            <a:ext cx="4014000" cy="4739679"/>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4763" indent="-4763" algn="l" rtl="0" eaLnBrk="0" fontAlgn="base" hangingPunct="0">
              <a:lnSpc>
                <a:spcPct val="114000"/>
              </a:lnSpc>
              <a:spcBef>
                <a:spcPts val="0"/>
              </a:spcBef>
              <a:spcAft>
                <a:spcPct val="0"/>
              </a:spcAft>
              <a:buFont typeface="Arial" pitchFamily="84" charset="0"/>
              <a:defRPr sz="1800" b="0" kern="1200" baseline="0">
                <a:solidFill>
                  <a:schemeClr val="tx1"/>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r>
              <a:rPr lang="en-GB" sz="1100" dirty="0"/>
              <a:t>Figure 5. Mortality from chronic liver disease by gender, England </a:t>
            </a:r>
            <a:r>
              <a:rPr lang="en-GB" sz="900" b="1" dirty="0"/>
              <a:t>(Note: y-axis does not start at zero)</a:t>
            </a:r>
          </a:p>
          <a:p>
            <a:pPr marL="0" indent="0"/>
            <a:endParaRPr lang="en-GB" sz="900" b="1" dirty="0"/>
          </a:p>
          <a:p>
            <a:pPr marL="0" indent="0"/>
            <a:endParaRPr lang="en-GB" sz="900" b="1" dirty="0"/>
          </a:p>
          <a:p>
            <a:pPr marL="0" indent="0"/>
            <a:endParaRPr lang="en-GB" sz="900" b="1" dirty="0"/>
          </a:p>
          <a:p>
            <a:pPr marL="0" indent="0"/>
            <a:endParaRPr lang="en-GB" sz="900" b="1" dirty="0"/>
          </a:p>
          <a:p>
            <a:pPr marL="0" indent="0"/>
            <a:endParaRPr lang="en-GB" sz="900" b="1" dirty="0"/>
          </a:p>
          <a:p>
            <a:pPr marL="0" indent="0"/>
            <a:endParaRPr lang="en-GB" sz="900" b="1" dirty="0"/>
          </a:p>
          <a:p>
            <a:pPr marL="0" indent="0"/>
            <a:endParaRPr lang="en-GB" sz="900" b="1" dirty="0"/>
          </a:p>
          <a:p>
            <a:pPr marL="0" indent="0"/>
            <a:endParaRPr lang="en-GB" sz="900" b="1" dirty="0"/>
          </a:p>
          <a:p>
            <a:pPr marL="0" indent="0"/>
            <a:endParaRPr lang="en-GB" sz="900" b="1" dirty="0"/>
          </a:p>
          <a:p>
            <a:pPr marL="0" indent="0"/>
            <a:endParaRPr lang="en-GB" sz="900" b="1" dirty="0"/>
          </a:p>
          <a:p>
            <a:pPr marL="0" indent="0"/>
            <a:endParaRPr lang="en-GB" sz="900" b="1" dirty="0"/>
          </a:p>
          <a:p>
            <a:pPr marL="0" indent="0"/>
            <a:endParaRPr lang="en-GB" sz="900" b="1" dirty="0"/>
          </a:p>
          <a:p>
            <a:pPr marL="0" indent="0"/>
            <a:endParaRPr lang="en-GB" sz="800" dirty="0"/>
          </a:p>
          <a:p>
            <a:pPr marL="0" indent="0"/>
            <a:r>
              <a:rPr lang="en-GB" sz="1100" dirty="0"/>
              <a:t>Figure 6. Mortality from chronic liver disease by deprivation decile, England</a:t>
            </a:r>
            <a:endParaRPr lang="en-GB" sz="900" b="1" dirty="0"/>
          </a:p>
          <a:p>
            <a:pPr marL="0" indent="0"/>
            <a:endParaRPr lang="en-GB" sz="900" b="1"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800" dirty="0"/>
          </a:p>
          <a:p>
            <a:pPr marL="0" indent="0"/>
            <a:endParaRPr lang="en-GB" sz="8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400" dirty="0"/>
          </a:p>
          <a:p>
            <a:pPr marL="0" indent="0"/>
            <a:endParaRPr lang="en-GB" sz="400" dirty="0"/>
          </a:p>
          <a:p>
            <a:pPr marL="0" indent="0"/>
            <a:endParaRPr lang="en-GB" sz="400" dirty="0"/>
          </a:p>
        </p:txBody>
      </p:sp>
      <p:pic>
        <p:nvPicPr>
          <p:cNvPr id="9" name="Picture 8">
            <a:extLst>
              <a:ext uri="{FF2B5EF4-FFF2-40B4-BE49-F238E27FC236}">
                <a16:creationId xmlns:a16="http://schemas.microsoft.com/office/drawing/2014/main" id="{CE7FB29B-A038-49AA-8D65-209D7F27621D}"/>
              </a:ext>
            </a:extLst>
          </p:cNvPr>
          <p:cNvPicPr>
            <a:picLocks noChangeAspect="1"/>
          </p:cNvPicPr>
          <p:nvPr/>
        </p:nvPicPr>
        <p:blipFill>
          <a:blip r:embed="rId2"/>
          <a:stretch>
            <a:fillRect/>
          </a:stretch>
        </p:blipFill>
        <p:spPr>
          <a:xfrm>
            <a:off x="4881599" y="1781361"/>
            <a:ext cx="3287632" cy="1972579"/>
          </a:xfrm>
          <a:prstGeom prst="rect">
            <a:avLst/>
          </a:prstGeom>
        </p:spPr>
      </p:pic>
      <p:pic>
        <p:nvPicPr>
          <p:cNvPr id="11" name="Picture 10">
            <a:extLst>
              <a:ext uri="{FF2B5EF4-FFF2-40B4-BE49-F238E27FC236}">
                <a16:creationId xmlns:a16="http://schemas.microsoft.com/office/drawing/2014/main" id="{9E0F9E66-C5AD-4769-8174-CF27C034D884}"/>
              </a:ext>
            </a:extLst>
          </p:cNvPr>
          <p:cNvPicPr>
            <a:picLocks noChangeAspect="1"/>
          </p:cNvPicPr>
          <p:nvPr/>
        </p:nvPicPr>
        <p:blipFill>
          <a:blip r:embed="rId3"/>
          <a:stretch>
            <a:fillRect/>
          </a:stretch>
        </p:blipFill>
        <p:spPr>
          <a:xfrm>
            <a:off x="4852237" y="4190644"/>
            <a:ext cx="3733763" cy="2039945"/>
          </a:xfrm>
          <a:prstGeom prst="rect">
            <a:avLst/>
          </a:prstGeom>
        </p:spPr>
      </p:pic>
    </p:spTree>
    <p:extLst>
      <p:ext uri="{BB962C8B-B14F-4D97-AF65-F5344CB8AC3E}">
        <p14:creationId xmlns:p14="http://schemas.microsoft.com/office/powerpoint/2010/main" val="1280680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700" dirty="0"/>
              <a:t>Local Alcohol Profiles for England: December </a:t>
            </a:r>
            <a:r>
              <a:rPr lang="en-GB" sz="2800" dirty="0"/>
              <a:t>2018</a:t>
            </a:r>
            <a:br>
              <a:rPr lang="en-GB" sz="2800" dirty="0"/>
            </a:br>
            <a:r>
              <a:rPr lang="en-GB" sz="1800" dirty="0">
                <a:solidFill>
                  <a:srgbClr val="002776"/>
                </a:solidFill>
              </a:rPr>
              <a:t>Alcohol-related mortality</a:t>
            </a:r>
            <a:br>
              <a:rPr lang="en-GB" sz="2800" dirty="0"/>
            </a:br>
            <a:endParaRPr lang="en-GB" sz="2800" dirty="0"/>
          </a:p>
        </p:txBody>
      </p:sp>
      <p:sp>
        <p:nvSpPr>
          <p:cNvPr id="3" name="Content Placeholder 2"/>
          <p:cNvSpPr>
            <a:spLocks noGrp="1"/>
          </p:cNvSpPr>
          <p:nvPr>
            <p:ph idx="1"/>
          </p:nvPr>
        </p:nvSpPr>
        <p:spPr>
          <a:xfrm>
            <a:off x="558000" y="1412776"/>
            <a:ext cx="3941992" cy="4739679"/>
          </a:xfrm>
        </p:spPr>
        <p:txBody>
          <a:bodyPr/>
          <a:lstStyle/>
          <a:p>
            <a:pPr marL="0" indent="0"/>
            <a:r>
              <a:rPr lang="en-GB" sz="1100" dirty="0">
                <a:solidFill>
                  <a:schemeClr val="accent1"/>
                </a:solidFill>
              </a:rPr>
              <a:t>In 2017 there were an estimated 24,208 deaths attributed to alcohol use in England. This is an increase of 1.5% since 2016 and the fifth consecutive annual rise. As seen in many other alcohol indicators, there is a marked and persistent gender inequality observed for alcohol-related mortality – the rate for men is currently more than double the rate for women.</a:t>
            </a:r>
          </a:p>
          <a:p>
            <a:pPr marL="0" indent="0"/>
            <a:endParaRPr lang="en-GB" sz="800" dirty="0">
              <a:solidFill>
                <a:schemeClr val="accent1"/>
              </a:solidFill>
              <a:highlight>
                <a:srgbClr val="FFFF00"/>
              </a:highlight>
            </a:endParaRPr>
          </a:p>
          <a:p>
            <a:pPr marL="0" indent="0"/>
            <a:r>
              <a:rPr lang="en-GB" sz="1100" dirty="0">
                <a:solidFill>
                  <a:schemeClr val="accent1"/>
                </a:solidFill>
              </a:rPr>
              <a:t>The contribution that alcohol makes to mortality varies considerably by age. Whilst there are a greater number of alcohol-related deaths at older ages, as a proportion of all deaths alcohol is most significant for younger adults.</a:t>
            </a:r>
          </a:p>
          <a:p>
            <a:pPr marL="0" indent="0"/>
            <a:endParaRPr lang="en-GB" sz="1100" dirty="0"/>
          </a:p>
          <a:p>
            <a:pPr marL="0" indent="0"/>
            <a:r>
              <a:rPr lang="en-GB" sz="1100" dirty="0"/>
              <a:t>Figure 7. Alcohol-related mortality by gender, England </a:t>
            </a:r>
            <a:r>
              <a:rPr lang="en-GB" sz="900" b="1" dirty="0"/>
              <a:t>(Note: y-axis does not start at zero)</a:t>
            </a:r>
          </a:p>
          <a:p>
            <a:pPr marL="0" indent="0"/>
            <a:endParaRPr lang="en-GB" sz="800" dirty="0"/>
          </a:p>
          <a:p>
            <a:pPr marL="0" indent="0"/>
            <a:endParaRPr lang="en-GB" sz="800" dirty="0"/>
          </a:p>
          <a:p>
            <a:pPr marL="0" indent="0"/>
            <a:endParaRPr lang="en-GB" sz="800" dirty="0"/>
          </a:p>
          <a:p>
            <a:pPr marL="0" indent="0"/>
            <a:endParaRPr lang="en-GB" sz="800" dirty="0"/>
          </a:p>
          <a:p>
            <a:pPr marL="0" indent="0"/>
            <a:endParaRPr lang="en-GB" sz="800" dirty="0"/>
          </a:p>
          <a:p>
            <a:pPr marL="0" indent="0"/>
            <a:endParaRPr lang="en-GB" sz="800" dirty="0"/>
          </a:p>
          <a:p>
            <a:pPr marL="0" indent="0"/>
            <a:endParaRPr lang="en-GB" sz="800" dirty="0"/>
          </a:p>
          <a:p>
            <a:pPr marL="0" indent="0"/>
            <a:endParaRPr lang="en-GB" sz="800" dirty="0"/>
          </a:p>
          <a:p>
            <a:pPr marL="0" indent="0"/>
            <a:endParaRPr lang="en-GB" sz="800" dirty="0"/>
          </a:p>
          <a:p>
            <a:pPr marL="0" indent="0"/>
            <a:endParaRPr lang="en-GB" sz="800" dirty="0"/>
          </a:p>
          <a:p>
            <a:pPr marL="0" indent="0"/>
            <a:endParaRPr lang="en-GB" sz="400" dirty="0"/>
          </a:p>
          <a:p>
            <a:pPr marL="0" indent="0"/>
            <a:endParaRPr lang="en-GB" sz="800" dirty="0"/>
          </a:p>
          <a:p>
            <a:pPr marL="0" indent="0"/>
            <a:endParaRPr lang="en-GB" sz="800" dirty="0"/>
          </a:p>
          <a:p>
            <a:pPr marL="0" indent="0"/>
            <a:endParaRPr lang="en-GB" sz="800" dirty="0"/>
          </a:p>
          <a:p>
            <a:pPr marL="285750" indent="-285750">
              <a:buFontTx/>
              <a:buChar char="-"/>
            </a:pPr>
            <a:endParaRPr lang="en-GB" sz="1100" dirty="0"/>
          </a:p>
          <a:p>
            <a:pPr marL="285750" indent="-285750">
              <a:buFontTx/>
              <a:buChar char="-"/>
            </a:pPr>
            <a:endParaRPr lang="en-GB" sz="1100" dirty="0"/>
          </a:p>
          <a:p>
            <a:pPr marL="285750" indent="-285750">
              <a:buFontTx/>
              <a:buChar char="-"/>
            </a:pPr>
            <a:endParaRPr lang="en-GB" sz="1100" dirty="0"/>
          </a:p>
          <a:p>
            <a:pPr marL="285750" indent="-285750">
              <a:buFontTx/>
              <a:buChar char="-"/>
            </a:pPr>
            <a:endParaRPr lang="en-GB" sz="1100" dirty="0"/>
          </a:p>
          <a:p>
            <a:pPr marL="285750" indent="-285750">
              <a:buFontTx/>
              <a:buChar char="-"/>
            </a:pPr>
            <a:endParaRPr lang="en-GB" sz="1100" dirty="0"/>
          </a:p>
          <a:p>
            <a:pPr marL="285750" indent="-285750">
              <a:buFontTx/>
              <a:buChar char="-"/>
            </a:pPr>
            <a:endParaRPr lang="en-GB" sz="1100" dirty="0"/>
          </a:p>
          <a:p>
            <a:pPr marL="285750" indent="-285750">
              <a:buFontTx/>
              <a:buChar char="-"/>
            </a:pPr>
            <a:endParaRPr lang="en-GB" sz="1100" dirty="0"/>
          </a:p>
          <a:p>
            <a:pPr marL="285750" indent="-285750">
              <a:buFontTx/>
              <a:buChar char="-"/>
            </a:pPr>
            <a:endParaRPr lang="en-GB" sz="1100" dirty="0"/>
          </a:p>
        </p:txBody>
      </p:sp>
      <p:sp>
        <p:nvSpPr>
          <p:cNvPr id="4" name="Slide Number Placeholder 3"/>
          <p:cNvSpPr>
            <a:spLocks noGrp="1"/>
          </p:cNvSpPr>
          <p:nvPr>
            <p:ph type="sldNum" sz="quarter" idx="10"/>
          </p:nvPr>
        </p:nvSpPr>
        <p:spPr/>
        <p:txBody>
          <a:bodyPr/>
          <a:lstStyle/>
          <a:p>
            <a:pPr marL="531813">
              <a:defRPr/>
            </a:pPr>
            <a:r>
              <a:rPr lang="en-US"/>
              <a:t>  </a:t>
            </a:r>
            <a:fld id="{2565FA6D-D4C8-4C4C-AC4B-3269734D34D8}" type="slidenum">
              <a:rPr lang="en-US" smtClean="0"/>
              <a:pPr marL="531813">
                <a:defRPr/>
              </a:pPr>
              <a:t>7</a:t>
            </a:fld>
            <a:endParaRPr lang="en-US" dirty="0"/>
          </a:p>
        </p:txBody>
      </p:sp>
      <p:sp>
        <p:nvSpPr>
          <p:cNvPr id="5" name="Footer Placeholder 4"/>
          <p:cNvSpPr>
            <a:spLocks noGrp="1"/>
          </p:cNvSpPr>
          <p:nvPr>
            <p:ph type="ftr" sz="quarter" idx="11"/>
          </p:nvPr>
        </p:nvSpPr>
        <p:spPr/>
        <p:txBody>
          <a:bodyPr/>
          <a:lstStyle/>
          <a:p>
            <a:pPr>
              <a:defRPr/>
            </a:pPr>
            <a:r>
              <a:rPr lang="en-US" dirty="0"/>
              <a:t>Local Alcohol Profiles for England</a:t>
            </a:r>
          </a:p>
        </p:txBody>
      </p:sp>
      <p:sp>
        <p:nvSpPr>
          <p:cNvPr id="8" name="Content Placeholder 2"/>
          <p:cNvSpPr txBox="1">
            <a:spLocks/>
          </p:cNvSpPr>
          <p:nvPr/>
        </p:nvSpPr>
        <p:spPr bwMode="auto">
          <a:xfrm>
            <a:off x="4644008" y="1407829"/>
            <a:ext cx="3941992" cy="4739679"/>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4763" indent="-4763" algn="l" rtl="0" eaLnBrk="0" fontAlgn="base" hangingPunct="0">
              <a:lnSpc>
                <a:spcPct val="114000"/>
              </a:lnSpc>
              <a:spcBef>
                <a:spcPts val="0"/>
              </a:spcBef>
              <a:spcAft>
                <a:spcPct val="0"/>
              </a:spcAft>
              <a:buFont typeface="Arial" pitchFamily="84" charset="0"/>
              <a:defRPr sz="1800" b="0" kern="1200" baseline="0">
                <a:solidFill>
                  <a:schemeClr val="tx1"/>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r>
              <a:rPr lang="en-GB" sz="1100" dirty="0">
                <a:solidFill>
                  <a:schemeClr val="accent1"/>
                </a:solidFill>
              </a:rPr>
              <a:t>Figure 8 shows the variation in alcohol-related mortality rates across local authorities in England, ranging from 26.2 per 100,000 population in South Oxfordshire to 84.6 per 100,000 population in Blackpool.</a:t>
            </a:r>
          </a:p>
          <a:p>
            <a:pPr marL="0" indent="0"/>
            <a:endParaRPr lang="en-GB" sz="1100" dirty="0"/>
          </a:p>
          <a:p>
            <a:pPr marL="0" indent="0"/>
            <a:r>
              <a:rPr lang="en-GB" sz="1100" dirty="0"/>
              <a:t>Figure 8. Alcohol-related mortality, District &amp; UA</a:t>
            </a:r>
          </a:p>
          <a:p>
            <a:pPr marL="0" indent="0"/>
            <a:endParaRPr lang="en-GB" sz="900" dirty="0"/>
          </a:p>
          <a:p>
            <a:pPr marL="0" indent="0"/>
            <a:endParaRPr lang="en-GB" sz="900" dirty="0"/>
          </a:p>
          <a:p>
            <a:pPr marL="0" indent="0"/>
            <a:endParaRPr lang="en-GB" sz="1100" dirty="0"/>
          </a:p>
        </p:txBody>
      </p:sp>
      <p:pic>
        <p:nvPicPr>
          <p:cNvPr id="7" name="Picture 6">
            <a:extLst>
              <a:ext uri="{FF2B5EF4-FFF2-40B4-BE49-F238E27FC236}">
                <a16:creationId xmlns:a16="http://schemas.microsoft.com/office/drawing/2014/main" id="{0B33F80B-BCA0-47F6-8BE5-B8DDBB02A72E}"/>
              </a:ext>
            </a:extLst>
          </p:cNvPr>
          <p:cNvPicPr>
            <a:picLocks noChangeAspect="1"/>
          </p:cNvPicPr>
          <p:nvPr/>
        </p:nvPicPr>
        <p:blipFill>
          <a:blip r:embed="rId2"/>
          <a:stretch>
            <a:fillRect/>
          </a:stretch>
        </p:blipFill>
        <p:spPr>
          <a:xfrm>
            <a:off x="5188972" y="2581926"/>
            <a:ext cx="2904884" cy="3655386"/>
          </a:xfrm>
          <a:prstGeom prst="rect">
            <a:avLst/>
          </a:prstGeom>
        </p:spPr>
      </p:pic>
      <p:pic>
        <p:nvPicPr>
          <p:cNvPr id="9" name="Picture 8">
            <a:extLst>
              <a:ext uri="{FF2B5EF4-FFF2-40B4-BE49-F238E27FC236}">
                <a16:creationId xmlns:a16="http://schemas.microsoft.com/office/drawing/2014/main" id="{637F7D03-853E-444D-ACEB-2214A58231BC}"/>
              </a:ext>
            </a:extLst>
          </p:cNvPr>
          <p:cNvPicPr>
            <a:picLocks noChangeAspect="1"/>
          </p:cNvPicPr>
          <p:nvPr/>
        </p:nvPicPr>
        <p:blipFill>
          <a:blip r:embed="rId3"/>
          <a:stretch>
            <a:fillRect/>
          </a:stretch>
        </p:blipFill>
        <p:spPr>
          <a:xfrm>
            <a:off x="558000" y="4030529"/>
            <a:ext cx="3528298" cy="2116979"/>
          </a:xfrm>
          <a:prstGeom prst="rect">
            <a:avLst/>
          </a:prstGeom>
        </p:spPr>
      </p:pic>
    </p:spTree>
    <p:extLst>
      <p:ext uri="{BB962C8B-B14F-4D97-AF65-F5344CB8AC3E}">
        <p14:creationId xmlns:p14="http://schemas.microsoft.com/office/powerpoint/2010/main" val="2359160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Local Alcohol Profiles for England: December 2018</a:t>
            </a:r>
          </a:p>
        </p:txBody>
      </p:sp>
      <p:sp>
        <p:nvSpPr>
          <p:cNvPr id="3" name="Content Placeholder 2"/>
          <p:cNvSpPr>
            <a:spLocks noGrp="1"/>
          </p:cNvSpPr>
          <p:nvPr>
            <p:ph idx="1"/>
          </p:nvPr>
        </p:nvSpPr>
        <p:spPr>
          <a:xfrm>
            <a:off x="558000" y="1412776"/>
            <a:ext cx="7758416" cy="4739679"/>
          </a:xfrm>
        </p:spPr>
        <p:txBody>
          <a:bodyPr/>
          <a:lstStyle/>
          <a:p>
            <a:r>
              <a:rPr lang="en-GB" sz="1400" b="1" dirty="0">
                <a:solidFill>
                  <a:schemeClr val="bg2"/>
                </a:solidFill>
              </a:rPr>
              <a:t>Future LAPE releases</a:t>
            </a:r>
          </a:p>
          <a:p>
            <a:endParaRPr lang="en-GB" sz="1100" dirty="0"/>
          </a:p>
          <a:p>
            <a:r>
              <a:rPr lang="en-GB" sz="1100" dirty="0"/>
              <a:t>The Local Alcohol Profiles for England (LAPE) have been published since 2006. These profiles have been designed to help local government and health services assess the effect of alcohol use on their local populations. They inform commissioning and planning decisions to tackle alcohol use and improve the health of local communities.</a:t>
            </a:r>
          </a:p>
          <a:p>
            <a:endParaRPr lang="en-GB" sz="1100" dirty="0"/>
          </a:p>
          <a:p>
            <a:pPr marL="0" indent="0"/>
            <a:r>
              <a:rPr lang="en-GB" sz="1100" b="1" dirty="0">
                <a:solidFill>
                  <a:schemeClr val="accent1"/>
                </a:solidFill>
              </a:rPr>
              <a:t>Hospital admissions update: February 2019</a:t>
            </a:r>
          </a:p>
          <a:p>
            <a:pPr marL="0" indent="0"/>
            <a:endParaRPr lang="en-GB" sz="1100" dirty="0"/>
          </a:p>
          <a:p>
            <a:pPr marL="171450" indent="-171450">
              <a:buFont typeface="Wingdings" panose="05000000000000000000" pitchFamily="2" charset="2"/>
              <a:buChar char="§"/>
            </a:pPr>
            <a:r>
              <a:rPr lang="en-GB" sz="1100" dirty="0"/>
              <a:t>The HES-based indicators are scheduled for update in February 2019. At the same time as the LAPE indicators are updated the ‘Alcohol-related hospital admissions – Statistical tables for England’ (formerly produced by the HSCIC) will also be updated.  Previous version (February 2018) is available here: </a:t>
            </a:r>
            <a:r>
              <a:rPr lang="en-GB" sz="1100" dirty="0">
                <a:hlinkClick r:id="rId2"/>
              </a:rPr>
              <a:t>https://fingertips.phe.org.uk/profile/local-alcohol-profiles/supporting-information/additional-data</a:t>
            </a:r>
            <a:endParaRPr lang="en-GB" sz="1100" dirty="0"/>
          </a:p>
          <a:p>
            <a:pPr marL="171450" indent="-171450">
              <a:buFont typeface="Wingdings" panose="05000000000000000000" pitchFamily="2" charset="2"/>
              <a:buChar char="§"/>
            </a:pPr>
            <a:endParaRPr lang="en-GB" sz="1100" dirty="0"/>
          </a:p>
          <a:p>
            <a:pPr marL="0" indent="0"/>
            <a:endParaRPr lang="en-GB" sz="1100" b="1" dirty="0">
              <a:solidFill>
                <a:schemeClr val="accent1"/>
              </a:solidFill>
            </a:endParaRPr>
          </a:p>
          <a:p>
            <a:endParaRPr lang="en-GB" sz="1100" dirty="0"/>
          </a:p>
        </p:txBody>
      </p:sp>
      <p:sp>
        <p:nvSpPr>
          <p:cNvPr id="4" name="Slide Number Placeholder 3"/>
          <p:cNvSpPr>
            <a:spLocks noGrp="1"/>
          </p:cNvSpPr>
          <p:nvPr>
            <p:ph type="sldNum" sz="quarter" idx="10"/>
          </p:nvPr>
        </p:nvSpPr>
        <p:spPr/>
        <p:txBody>
          <a:bodyPr/>
          <a:lstStyle/>
          <a:p>
            <a:pPr marL="531813">
              <a:defRPr/>
            </a:pPr>
            <a:r>
              <a:rPr lang="en-US"/>
              <a:t>  </a:t>
            </a:r>
            <a:fld id="{2565FA6D-D4C8-4C4C-AC4B-3269734D34D8}" type="slidenum">
              <a:rPr lang="en-US" smtClean="0"/>
              <a:pPr marL="531813">
                <a:defRPr/>
              </a:pPr>
              <a:t>8</a:t>
            </a:fld>
            <a:endParaRPr lang="en-US" dirty="0"/>
          </a:p>
        </p:txBody>
      </p:sp>
      <p:sp>
        <p:nvSpPr>
          <p:cNvPr id="5" name="Footer Placeholder 4"/>
          <p:cNvSpPr>
            <a:spLocks noGrp="1"/>
          </p:cNvSpPr>
          <p:nvPr>
            <p:ph type="ftr" sz="quarter" idx="11"/>
          </p:nvPr>
        </p:nvSpPr>
        <p:spPr/>
        <p:txBody>
          <a:bodyPr/>
          <a:lstStyle/>
          <a:p>
            <a:pPr>
              <a:defRPr/>
            </a:pPr>
            <a:r>
              <a:rPr lang="en-US"/>
              <a:t>Local Alcohol Profiles for England</a:t>
            </a:r>
            <a:endParaRPr lang="en-US" dirty="0"/>
          </a:p>
        </p:txBody>
      </p:sp>
    </p:spTree>
    <p:extLst>
      <p:ext uri="{BB962C8B-B14F-4D97-AF65-F5344CB8AC3E}">
        <p14:creationId xmlns:p14="http://schemas.microsoft.com/office/powerpoint/2010/main" val="3051925083"/>
      </p:ext>
    </p:extLst>
  </p:cSld>
  <p:clrMapOvr>
    <a:masterClrMapping/>
  </p:clrMapOvr>
</p:sld>
</file>

<file path=ppt/theme/theme1.xml><?xml version="1.0" encoding="utf-8"?>
<a:theme xmlns:a="http://schemas.openxmlformats.org/drawingml/2006/main" name="Office Theme">
  <a:themeElements>
    <a:clrScheme name="Public Health England">
      <a:dk1>
        <a:sysClr val="windowText" lastClr="000000"/>
      </a:dk1>
      <a:lt1>
        <a:sysClr val="window" lastClr="FFFFFF"/>
      </a:lt1>
      <a:dk2>
        <a:srgbClr val="009966"/>
      </a:dk2>
      <a:lt2>
        <a:srgbClr val="98002E"/>
      </a:lt2>
      <a:accent1>
        <a:srgbClr val="11175E"/>
      </a:accent1>
      <a:accent2>
        <a:srgbClr val="D8B5A3"/>
      </a:accent2>
      <a:accent3>
        <a:srgbClr val="F9A25E"/>
      </a:accent3>
      <a:accent4>
        <a:srgbClr val="EEB111"/>
      </a:accent4>
      <a:accent5>
        <a:srgbClr val="00B274"/>
      </a:accent5>
      <a:accent6>
        <a:srgbClr val="A7A9AC"/>
      </a:accent6>
      <a:hlink>
        <a:srgbClr val="000000"/>
      </a:hlink>
      <a:folHlink>
        <a:srgbClr val="0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PublishingContact xmlns="http://schemas.microsoft.com/sharepoint/v3">
      <UserInfo>
        <DisplayName/>
        <AccountId xsi:nil="true"/>
        <AccountType/>
      </UserInfo>
    </PublishingContact>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55547DEF730D74EA5543201242B40D3" ma:contentTypeVersion="8" ma:contentTypeDescription="Create a new document." ma:contentTypeScope="" ma:versionID="52423a80864e31395eb56070ce0039dc">
  <xsd:schema xmlns:xsd="http://www.w3.org/2001/XMLSchema" xmlns:xs="http://www.w3.org/2001/XMLSchema" xmlns:p="http://schemas.microsoft.com/office/2006/metadata/properties" xmlns:ns1="http://schemas.microsoft.com/sharepoint/v3" targetNamespace="http://schemas.microsoft.com/office/2006/metadata/properties" ma:root="true" ma:fieldsID="5248a340790c531f5f28813cd99774a1" ns1:_="">
    <xsd:import namespace="http://schemas.microsoft.com/sharepoint/v3"/>
    <xsd:element name="properties">
      <xsd:complexType>
        <xsd:sequence>
          <xsd:element name="documentManagement">
            <xsd:complexType>
              <xsd:all>
                <xsd:element ref="ns1:PublishingStartDate" minOccurs="0"/>
                <xsd:element ref="ns1:PublishingExpirationDate" minOccurs="0"/>
                <xsd:element ref="ns1:PublishingContac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element name="PublishingContact" ma:index="12" nillable="true" ma:displayName="Contact" ma:hidden="true" ma:list="UserInfo" ma:internalName="PublishingContact"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A860C3-64E6-4D2A-94B1-6B6AC446E383}">
  <ds:schemaRefs>
    <ds:schemaRef ds:uri="http://schemas.microsoft.com/sharepoint/v3/contenttype/forms"/>
  </ds:schemaRefs>
</ds:datastoreItem>
</file>

<file path=customXml/itemProps2.xml><?xml version="1.0" encoding="utf-8"?>
<ds:datastoreItem xmlns:ds="http://schemas.openxmlformats.org/officeDocument/2006/customXml" ds:itemID="{7AAA3BD5-90C3-4BC2-94B6-F5B6FAEAFEE3}">
  <ds:schemaRefs>
    <ds:schemaRef ds:uri="http://purl.org/dc/elements/1.1/"/>
    <ds:schemaRef ds:uri="http://schemas.microsoft.com/office/2006/metadata/properties"/>
    <ds:schemaRef ds:uri="http://schemas.microsoft.com/sharepoint/v3"/>
    <ds:schemaRef ds:uri="http://purl.org/dc/terms/"/>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A4971BF1-60A6-4338-A226-CFD964034A3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14562</TotalTime>
  <Words>1385</Words>
  <Application>Microsoft Office PowerPoint</Application>
  <PresentationFormat>On-screen Show (4:3)</PresentationFormat>
  <Paragraphs>264</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Wingdings</vt:lpstr>
      <vt:lpstr>ヒラギノ角ゴ Pro W3</vt:lpstr>
      <vt:lpstr>Office Theme</vt:lpstr>
      <vt:lpstr>Local Alcohol Profiles for England https://fingertips.phe.org.uk/profile/local-alcohol-profiles</vt:lpstr>
      <vt:lpstr>Local Alcohol Profiles for England: December 2018</vt:lpstr>
      <vt:lpstr>Local Alcohol Profiles for England: December 2018</vt:lpstr>
      <vt:lpstr>Local Alcohol Profiles for England: December 2018 Years of life lost due to alcohol-related conditions</vt:lpstr>
      <vt:lpstr>Local Alcohol Profiles for England: December 2018 Alcohol-specific mortality </vt:lpstr>
      <vt:lpstr>Local Alcohol Profiles for England: December 2018 Mortality from chronic liver disease</vt:lpstr>
      <vt:lpstr>Local Alcohol Profiles for England: December 2018 Alcohol-related mortality </vt:lpstr>
      <vt:lpstr>Local Alcohol Profiles for England: December 2018</vt:lpstr>
    </vt:vector>
  </TitlesOfParts>
  <Company>Cabinet Office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Glenn Gossling</dc:creator>
  <cp:lastModifiedBy>Mark Cook</cp:lastModifiedBy>
  <cp:revision>348</cp:revision>
  <cp:lastPrinted>2018-02-05T10:29:46Z</cp:lastPrinted>
  <dcterms:created xsi:type="dcterms:W3CDTF">2012-10-10T09:02:29Z</dcterms:created>
  <dcterms:modified xsi:type="dcterms:W3CDTF">2018-11-28T15:27:10Z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0x010100855547DEF730D74EA5543201242B40D3</vt:lpwstr>
  </property>
</Properties>
</file>